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257" r:id="rId3"/>
    <p:sldId id="263" r:id="rId4"/>
    <p:sldId id="261" r:id="rId5"/>
    <p:sldId id="264" r:id="rId6"/>
    <p:sldId id="262" r:id="rId7"/>
    <p:sldId id="260" r:id="rId8"/>
    <p:sldId id="265" r:id="rId9"/>
    <p:sldId id="270" r:id="rId10"/>
    <p:sldId id="290" r:id="rId11"/>
    <p:sldId id="291" r:id="rId12"/>
    <p:sldId id="272" r:id="rId13"/>
    <p:sldId id="271" r:id="rId14"/>
    <p:sldId id="266" r:id="rId15"/>
    <p:sldId id="269" r:id="rId16"/>
    <p:sldId id="273" r:id="rId17"/>
    <p:sldId id="267" r:id="rId18"/>
    <p:sldId id="268"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9" r:id="rId33"/>
    <p:sldId id="288" r:id="rId34"/>
    <p:sldId id="28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623" autoAdjust="0"/>
  </p:normalViewPr>
  <p:slideViewPr>
    <p:cSldViewPr snapToGrid="0">
      <p:cViewPr varScale="1">
        <p:scale>
          <a:sx n="71" d="100"/>
          <a:sy n="71" d="100"/>
        </p:scale>
        <p:origin x="1218"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608F33-1A17-44EE-9605-AE11871BB4CA}"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91725E08-686B-4422-8D4C-B3F3B5FA4DAE}">
      <dgm:prSet/>
      <dgm:spPr/>
      <dgm:t>
        <a:bodyPr/>
        <a:lstStyle/>
        <a:p>
          <a:r>
            <a:rPr lang="mi-NZ"/>
            <a:t>Our health and wellbeing is connected to our whare </a:t>
          </a:r>
          <a:endParaRPr lang="en-US"/>
        </a:p>
      </dgm:t>
    </dgm:pt>
    <dgm:pt modelId="{95315C49-E4DE-41B8-B80D-CFC5CC5AA9DB}" type="parTrans" cxnId="{B8D88742-35E1-4EBA-82F8-70C1516592E5}">
      <dgm:prSet/>
      <dgm:spPr/>
      <dgm:t>
        <a:bodyPr/>
        <a:lstStyle/>
        <a:p>
          <a:endParaRPr lang="en-US"/>
        </a:p>
      </dgm:t>
    </dgm:pt>
    <dgm:pt modelId="{E0E04D9E-22EA-4266-97F8-2CB2264449F5}" type="sibTrans" cxnId="{B8D88742-35E1-4EBA-82F8-70C1516592E5}">
      <dgm:prSet/>
      <dgm:spPr/>
      <dgm:t>
        <a:bodyPr/>
        <a:lstStyle/>
        <a:p>
          <a:endParaRPr lang="en-US"/>
        </a:p>
      </dgm:t>
    </dgm:pt>
    <dgm:pt modelId="{6BE07F9E-F7C3-479B-AB73-D774238D950D}">
      <dgm:prSet/>
      <dgm:spPr/>
      <dgm:t>
        <a:bodyPr/>
        <a:lstStyle/>
        <a:p>
          <a:r>
            <a:rPr lang="mi-NZ"/>
            <a:t>Our whare operates as a system, &amp;</a:t>
          </a:r>
          <a:endParaRPr lang="en-US"/>
        </a:p>
      </dgm:t>
    </dgm:pt>
    <dgm:pt modelId="{12873AF0-9BA4-4645-BFD8-8CB1CFBB3DC5}" type="parTrans" cxnId="{E5BA356C-EB86-4CF6-B815-100A92D66033}">
      <dgm:prSet/>
      <dgm:spPr/>
      <dgm:t>
        <a:bodyPr/>
        <a:lstStyle/>
        <a:p>
          <a:endParaRPr lang="en-US"/>
        </a:p>
      </dgm:t>
    </dgm:pt>
    <dgm:pt modelId="{8E8E9950-309B-4151-A19A-38FD67FE545A}" type="sibTrans" cxnId="{E5BA356C-EB86-4CF6-B815-100A92D66033}">
      <dgm:prSet/>
      <dgm:spPr/>
      <dgm:t>
        <a:bodyPr/>
        <a:lstStyle/>
        <a:p>
          <a:endParaRPr lang="en-US"/>
        </a:p>
      </dgm:t>
    </dgm:pt>
    <dgm:pt modelId="{EFF5DC76-E774-4D74-9CBE-A1D79066C74C}">
      <dgm:prSet/>
      <dgm:spPr/>
      <dgm:t>
        <a:bodyPr/>
        <a:lstStyle/>
        <a:p>
          <a:r>
            <a:rPr lang="mi-NZ" dirty="0"/>
            <a:t>Our whare needs our help to provide a healthy environment</a:t>
          </a:r>
          <a:endParaRPr lang="en-US" dirty="0"/>
        </a:p>
      </dgm:t>
    </dgm:pt>
    <dgm:pt modelId="{D762E0D6-945E-4D1D-B7B3-0F8E795AA842}" type="parTrans" cxnId="{09132175-6732-462C-A740-720DD4EABC2B}">
      <dgm:prSet/>
      <dgm:spPr/>
      <dgm:t>
        <a:bodyPr/>
        <a:lstStyle/>
        <a:p>
          <a:endParaRPr lang="en-US"/>
        </a:p>
      </dgm:t>
    </dgm:pt>
    <dgm:pt modelId="{DAD661A6-29EF-41A4-A129-B9A99C5291B0}" type="sibTrans" cxnId="{09132175-6732-462C-A740-720DD4EABC2B}">
      <dgm:prSet/>
      <dgm:spPr/>
      <dgm:t>
        <a:bodyPr/>
        <a:lstStyle/>
        <a:p>
          <a:endParaRPr lang="en-US"/>
        </a:p>
      </dgm:t>
    </dgm:pt>
    <dgm:pt modelId="{FD64E84B-F685-4183-AC64-6BA08D19D047}">
      <dgm:prSet/>
      <dgm:spPr/>
      <dgm:t>
        <a:bodyPr/>
        <a:lstStyle/>
        <a:p>
          <a:r>
            <a:rPr lang="mi-NZ"/>
            <a:t>Everything is connected, we are part of the natural world</a:t>
          </a:r>
          <a:endParaRPr lang="en-US"/>
        </a:p>
      </dgm:t>
    </dgm:pt>
    <dgm:pt modelId="{88744381-01D7-432F-A61A-5684447D4C56}" type="parTrans" cxnId="{A6450858-C3C1-4FF2-AEA4-0F437C2435D0}">
      <dgm:prSet/>
      <dgm:spPr/>
      <dgm:t>
        <a:bodyPr/>
        <a:lstStyle/>
        <a:p>
          <a:endParaRPr lang="en-US"/>
        </a:p>
      </dgm:t>
    </dgm:pt>
    <dgm:pt modelId="{3D65BD2D-05B6-4A85-816E-414908B69B1E}" type="sibTrans" cxnId="{A6450858-C3C1-4FF2-AEA4-0F437C2435D0}">
      <dgm:prSet/>
      <dgm:spPr/>
      <dgm:t>
        <a:bodyPr/>
        <a:lstStyle/>
        <a:p>
          <a:endParaRPr lang="en-US"/>
        </a:p>
      </dgm:t>
    </dgm:pt>
    <dgm:pt modelId="{9D1D2F33-A14A-4BBC-843F-23FEDBB44D1D}">
      <dgm:prSet/>
      <dgm:spPr/>
      <dgm:t>
        <a:bodyPr/>
        <a:lstStyle/>
        <a:p>
          <a:r>
            <a:rPr lang="mi-NZ"/>
            <a:t>What we do matters </a:t>
          </a:r>
          <a:endParaRPr lang="en-US"/>
        </a:p>
      </dgm:t>
    </dgm:pt>
    <dgm:pt modelId="{2891949F-03B4-4295-A0FB-56A61825429B}" type="parTrans" cxnId="{220AB97E-5B60-4B2D-8D7D-10A16BADF29F}">
      <dgm:prSet/>
      <dgm:spPr/>
      <dgm:t>
        <a:bodyPr/>
        <a:lstStyle/>
        <a:p>
          <a:endParaRPr lang="en-US"/>
        </a:p>
      </dgm:t>
    </dgm:pt>
    <dgm:pt modelId="{CD639B25-8C0E-4E72-891D-EE89F1A291F9}" type="sibTrans" cxnId="{220AB97E-5B60-4B2D-8D7D-10A16BADF29F}">
      <dgm:prSet/>
      <dgm:spPr/>
      <dgm:t>
        <a:bodyPr/>
        <a:lstStyle/>
        <a:p>
          <a:endParaRPr lang="en-US"/>
        </a:p>
      </dgm:t>
    </dgm:pt>
    <dgm:pt modelId="{3AC26CA9-4E7E-427F-80B6-2795FC9C24B4}" type="pres">
      <dgm:prSet presAssocID="{DE608F33-1A17-44EE-9605-AE11871BB4CA}" presName="linear" presStyleCnt="0">
        <dgm:presLayoutVars>
          <dgm:animLvl val="lvl"/>
          <dgm:resizeHandles val="exact"/>
        </dgm:presLayoutVars>
      </dgm:prSet>
      <dgm:spPr/>
    </dgm:pt>
    <dgm:pt modelId="{D635D401-0798-4344-BD7C-3D55B902699C}" type="pres">
      <dgm:prSet presAssocID="{91725E08-686B-4422-8D4C-B3F3B5FA4DAE}" presName="parentText" presStyleLbl="node1" presStyleIdx="0" presStyleCnt="5">
        <dgm:presLayoutVars>
          <dgm:chMax val="0"/>
          <dgm:bulletEnabled val="1"/>
        </dgm:presLayoutVars>
      </dgm:prSet>
      <dgm:spPr/>
    </dgm:pt>
    <dgm:pt modelId="{2A97DB8F-58FE-4BFA-8E22-E2889D561B20}" type="pres">
      <dgm:prSet presAssocID="{E0E04D9E-22EA-4266-97F8-2CB2264449F5}" presName="spacer" presStyleCnt="0"/>
      <dgm:spPr/>
    </dgm:pt>
    <dgm:pt modelId="{7DCF04F8-65AC-452D-A283-DCEF12AFA087}" type="pres">
      <dgm:prSet presAssocID="{6BE07F9E-F7C3-479B-AB73-D774238D950D}" presName="parentText" presStyleLbl="node1" presStyleIdx="1" presStyleCnt="5">
        <dgm:presLayoutVars>
          <dgm:chMax val="0"/>
          <dgm:bulletEnabled val="1"/>
        </dgm:presLayoutVars>
      </dgm:prSet>
      <dgm:spPr/>
    </dgm:pt>
    <dgm:pt modelId="{E5BAF51A-5933-41C8-9B17-BE69EF9704A0}" type="pres">
      <dgm:prSet presAssocID="{8E8E9950-309B-4151-A19A-38FD67FE545A}" presName="spacer" presStyleCnt="0"/>
      <dgm:spPr/>
    </dgm:pt>
    <dgm:pt modelId="{CBB43886-5A31-42A6-A8A9-5089A3159E73}" type="pres">
      <dgm:prSet presAssocID="{EFF5DC76-E774-4D74-9CBE-A1D79066C74C}" presName="parentText" presStyleLbl="node1" presStyleIdx="2" presStyleCnt="5">
        <dgm:presLayoutVars>
          <dgm:chMax val="0"/>
          <dgm:bulletEnabled val="1"/>
        </dgm:presLayoutVars>
      </dgm:prSet>
      <dgm:spPr/>
    </dgm:pt>
    <dgm:pt modelId="{70816B26-94A4-4D6B-A02E-D3C458B0004E}" type="pres">
      <dgm:prSet presAssocID="{DAD661A6-29EF-41A4-A129-B9A99C5291B0}" presName="spacer" presStyleCnt="0"/>
      <dgm:spPr/>
    </dgm:pt>
    <dgm:pt modelId="{4E685244-2857-465E-9267-1C183C82DC15}" type="pres">
      <dgm:prSet presAssocID="{FD64E84B-F685-4183-AC64-6BA08D19D047}" presName="parentText" presStyleLbl="node1" presStyleIdx="3" presStyleCnt="5">
        <dgm:presLayoutVars>
          <dgm:chMax val="0"/>
          <dgm:bulletEnabled val="1"/>
        </dgm:presLayoutVars>
      </dgm:prSet>
      <dgm:spPr/>
    </dgm:pt>
    <dgm:pt modelId="{8E7A8B6D-9073-49AF-B958-99BE83D2776C}" type="pres">
      <dgm:prSet presAssocID="{3D65BD2D-05B6-4A85-816E-414908B69B1E}" presName="spacer" presStyleCnt="0"/>
      <dgm:spPr/>
    </dgm:pt>
    <dgm:pt modelId="{89AA280A-F7F0-4910-A3A6-B7A6EE5265E2}" type="pres">
      <dgm:prSet presAssocID="{9D1D2F33-A14A-4BBC-843F-23FEDBB44D1D}" presName="parentText" presStyleLbl="node1" presStyleIdx="4" presStyleCnt="5">
        <dgm:presLayoutVars>
          <dgm:chMax val="0"/>
          <dgm:bulletEnabled val="1"/>
        </dgm:presLayoutVars>
      </dgm:prSet>
      <dgm:spPr/>
    </dgm:pt>
  </dgm:ptLst>
  <dgm:cxnLst>
    <dgm:cxn modelId="{6A0E8007-8660-49A3-9429-5BA5DF4C8BEF}" type="presOf" srcId="{FD64E84B-F685-4183-AC64-6BA08D19D047}" destId="{4E685244-2857-465E-9267-1C183C82DC15}" srcOrd="0" destOrd="0" presId="urn:microsoft.com/office/officeart/2005/8/layout/vList2"/>
    <dgm:cxn modelId="{CCD53561-A6ED-472A-A902-0327535F4012}" type="presOf" srcId="{EFF5DC76-E774-4D74-9CBE-A1D79066C74C}" destId="{CBB43886-5A31-42A6-A8A9-5089A3159E73}" srcOrd="0" destOrd="0" presId="urn:microsoft.com/office/officeart/2005/8/layout/vList2"/>
    <dgm:cxn modelId="{B8D88742-35E1-4EBA-82F8-70C1516592E5}" srcId="{DE608F33-1A17-44EE-9605-AE11871BB4CA}" destId="{91725E08-686B-4422-8D4C-B3F3B5FA4DAE}" srcOrd="0" destOrd="0" parTransId="{95315C49-E4DE-41B8-B80D-CFC5CC5AA9DB}" sibTransId="{E0E04D9E-22EA-4266-97F8-2CB2264449F5}"/>
    <dgm:cxn modelId="{E5BA356C-EB86-4CF6-B815-100A92D66033}" srcId="{DE608F33-1A17-44EE-9605-AE11871BB4CA}" destId="{6BE07F9E-F7C3-479B-AB73-D774238D950D}" srcOrd="1" destOrd="0" parTransId="{12873AF0-9BA4-4645-BFD8-8CB1CFBB3DC5}" sibTransId="{8E8E9950-309B-4151-A19A-38FD67FE545A}"/>
    <dgm:cxn modelId="{09132175-6732-462C-A740-720DD4EABC2B}" srcId="{DE608F33-1A17-44EE-9605-AE11871BB4CA}" destId="{EFF5DC76-E774-4D74-9CBE-A1D79066C74C}" srcOrd="2" destOrd="0" parTransId="{D762E0D6-945E-4D1D-B7B3-0F8E795AA842}" sibTransId="{DAD661A6-29EF-41A4-A129-B9A99C5291B0}"/>
    <dgm:cxn modelId="{A6450858-C3C1-4FF2-AEA4-0F437C2435D0}" srcId="{DE608F33-1A17-44EE-9605-AE11871BB4CA}" destId="{FD64E84B-F685-4183-AC64-6BA08D19D047}" srcOrd="3" destOrd="0" parTransId="{88744381-01D7-432F-A61A-5684447D4C56}" sibTransId="{3D65BD2D-05B6-4A85-816E-414908B69B1E}"/>
    <dgm:cxn modelId="{220AB97E-5B60-4B2D-8D7D-10A16BADF29F}" srcId="{DE608F33-1A17-44EE-9605-AE11871BB4CA}" destId="{9D1D2F33-A14A-4BBC-843F-23FEDBB44D1D}" srcOrd="4" destOrd="0" parTransId="{2891949F-03B4-4295-A0FB-56A61825429B}" sibTransId="{CD639B25-8C0E-4E72-891D-EE89F1A291F9}"/>
    <dgm:cxn modelId="{E1358FAF-2CDD-470B-AAD3-5F0BFFA9E339}" type="presOf" srcId="{91725E08-686B-4422-8D4C-B3F3B5FA4DAE}" destId="{D635D401-0798-4344-BD7C-3D55B902699C}" srcOrd="0" destOrd="0" presId="urn:microsoft.com/office/officeart/2005/8/layout/vList2"/>
    <dgm:cxn modelId="{BA2E15C1-87E3-4DF1-AC59-2728C6C5A696}" type="presOf" srcId="{DE608F33-1A17-44EE-9605-AE11871BB4CA}" destId="{3AC26CA9-4E7E-427F-80B6-2795FC9C24B4}" srcOrd="0" destOrd="0" presId="urn:microsoft.com/office/officeart/2005/8/layout/vList2"/>
    <dgm:cxn modelId="{A92D77DF-1985-45A1-BD6A-D2505E56BCAA}" type="presOf" srcId="{9D1D2F33-A14A-4BBC-843F-23FEDBB44D1D}" destId="{89AA280A-F7F0-4910-A3A6-B7A6EE5265E2}" srcOrd="0" destOrd="0" presId="urn:microsoft.com/office/officeart/2005/8/layout/vList2"/>
    <dgm:cxn modelId="{F7F3CBE6-70A3-4563-801C-0745474E7360}" type="presOf" srcId="{6BE07F9E-F7C3-479B-AB73-D774238D950D}" destId="{7DCF04F8-65AC-452D-A283-DCEF12AFA087}" srcOrd="0" destOrd="0" presId="urn:microsoft.com/office/officeart/2005/8/layout/vList2"/>
    <dgm:cxn modelId="{48CA95F8-7C78-4387-80B5-DD9A34CB3512}" type="presParOf" srcId="{3AC26CA9-4E7E-427F-80B6-2795FC9C24B4}" destId="{D635D401-0798-4344-BD7C-3D55B902699C}" srcOrd="0" destOrd="0" presId="urn:microsoft.com/office/officeart/2005/8/layout/vList2"/>
    <dgm:cxn modelId="{1119C2A5-D30F-4C8D-AF56-77F9043332EA}" type="presParOf" srcId="{3AC26CA9-4E7E-427F-80B6-2795FC9C24B4}" destId="{2A97DB8F-58FE-4BFA-8E22-E2889D561B20}" srcOrd="1" destOrd="0" presId="urn:microsoft.com/office/officeart/2005/8/layout/vList2"/>
    <dgm:cxn modelId="{9D17D3AC-6848-41D0-9710-19318F44ECD9}" type="presParOf" srcId="{3AC26CA9-4E7E-427F-80B6-2795FC9C24B4}" destId="{7DCF04F8-65AC-452D-A283-DCEF12AFA087}" srcOrd="2" destOrd="0" presId="urn:microsoft.com/office/officeart/2005/8/layout/vList2"/>
    <dgm:cxn modelId="{68502CBA-101D-4B5E-B7FE-B57D544A833F}" type="presParOf" srcId="{3AC26CA9-4E7E-427F-80B6-2795FC9C24B4}" destId="{E5BAF51A-5933-41C8-9B17-BE69EF9704A0}" srcOrd="3" destOrd="0" presId="urn:microsoft.com/office/officeart/2005/8/layout/vList2"/>
    <dgm:cxn modelId="{CA464015-00EC-455F-B425-AF2608C7CC17}" type="presParOf" srcId="{3AC26CA9-4E7E-427F-80B6-2795FC9C24B4}" destId="{CBB43886-5A31-42A6-A8A9-5089A3159E73}" srcOrd="4" destOrd="0" presId="urn:microsoft.com/office/officeart/2005/8/layout/vList2"/>
    <dgm:cxn modelId="{F8F3995A-47EF-414C-AFBF-E9B0281DF8C0}" type="presParOf" srcId="{3AC26CA9-4E7E-427F-80B6-2795FC9C24B4}" destId="{70816B26-94A4-4D6B-A02E-D3C458B0004E}" srcOrd="5" destOrd="0" presId="urn:microsoft.com/office/officeart/2005/8/layout/vList2"/>
    <dgm:cxn modelId="{4D0A261C-C913-4367-884B-C1DB0F16E1B9}" type="presParOf" srcId="{3AC26CA9-4E7E-427F-80B6-2795FC9C24B4}" destId="{4E685244-2857-465E-9267-1C183C82DC15}" srcOrd="6" destOrd="0" presId="urn:microsoft.com/office/officeart/2005/8/layout/vList2"/>
    <dgm:cxn modelId="{B89819C3-4F63-45AA-B69D-4238372CFCA9}" type="presParOf" srcId="{3AC26CA9-4E7E-427F-80B6-2795FC9C24B4}" destId="{8E7A8B6D-9073-49AF-B958-99BE83D2776C}" srcOrd="7" destOrd="0" presId="urn:microsoft.com/office/officeart/2005/8/layout/vList2"/>
    <dgm:cxn modelId="{6EC13EE8-9B6E-41C4-AC7F-EB4C771C50C2}" type="presParOf" srcId="{3AC26CA9-4E7E-427F-80B6-2795FC9C24B4}" destId="{89AA280A-F7F0-4910-A3A6-B7A6EE5265E2}"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8BE627-E4F2-496C-B468-DD96E77B4423}"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0287C92-15E3-4A00-8A0B-1E5C82D62744}">
      <dgm:prSet/>
      <dgm:spPr/>
      <dgm:t>
        <a:bodyPr/>
        <a:lstStyle/>
        <a:p>
          <a:r>
            <a:rPr lang="mi-NZ"/>
            <a:t>‘Spring’ clean wardrobes, making sure any good quality, clean clothes that are no longer wanted, to go charity shops, donate to Woman</a:t>
          </a:r>
          <a:r>
            <a:rPr lang="en-NZ"/>
            <a:t>’s Refuge</a:t>
          </a:r>
          <a:endParaRPr lang="en-US"/>
        </a:p>
      </dgm:t>
    </dgm:pt>
    <dgm:pt modelId="{70942A14-9915-4B13-AB3A-52A3B74E236F}" type="parTrans" cxnId="{3EF15C47-79E1-4117-8BA3-E3AB185A9E29}">
      <dgm:prSet/>
      <dgm:spPr/>
      <dgm:t>
        <a:bodyPr/>
        <a:lstStyle/>
        <a:p>
          <a:endParaRPr lang="en-US"/>
        </a:p>
      </dgm:t>
    </dgm:pt>
    <dgm:pt modelId="{2C4B1BE9-1210-46BA-87A0-EFA4DC36C23E}" type="sibTrans" cxnId="{3EF15C47-79E1-4117-8BA3-E3AB185A9E29}">
      <dgm:prSet/>
      <dgm:spPr/>
      <dgm:t>
        <a:bodyPr/>
        <a:lstStyle/>
        <a:p>
          <a:pPr>
            <a:lnSpc>
              <a:spcPct val="100000"/>
            </a:lnSpc>
          </a:pPr>
          <a:endParaRPr lang="en-US"/>
        </a:p>
      </dgm:t>
    </dgm:pt>
    <dgm:pt modelId="{F808D1D0-959A-4E57-B623-67DC51F88812}">
      <dgm:prSet/>
      <dgm:spPr/>
      <dgm:t>
        <a:bodyPr/>
        <a:lstStyle/>
        <a:p>
          <a:r>
            <a:rPr lang="en-NZ"/>
            <a:t>The SPCA accepts old towels, sheets, duvet covers and blankets (especially polar fleece)</a:t>
          </a:r>
          <a:endParaRPr lang="en-US"/>
        </a:p>
      </dgm:t>
    </dgm:pt>
    <dgm:pt modelId="{A8C73A8C-FB11-4ED7-86C3-FB823F3752B4}" type="parTrans" cxnId="{F34574D2-9FDF-4A55-A3CC-A7B17B6B7EF5}">
      <dgm:prSet/>
      <dgm:spPr/>
      <dgm:t>
        <a:bodyPr/>
        <a:lstStyle/>
        <a:p>
          <a:endParaRPr lang="en-US"/>
        </a:p>
      </dgm:t>
    </dgm:pt>
    <dgm:pt modelId="{E1422B49-4E13-41A1-8B34-7CCFCED5C74B}" type="sibTrans" cxnId="{F34574D2-9FDF-4A55-A3CC-A7B17B6B7EF5}">
      <dgm:prSet/>
      <dgm:spPr/>
      <dgm:t>
        <a:bodyPr/>
        <a:lstStyle/>
        <a:p>
          <a:pPr>
            <a:lnSpc>
              <a:spcPct val="100000"/>
            </a:lnSpc>
          </a:pPr>
          <a:endParaRPr lang="en-US"/>
        </a:p>
      </dgm:t>
    </dgm:pt>
    <dgm:pt modelId="{AEBF22AA-A197-4224-89FC-0186B5222C99}">
      <dgm:prSet/>
      <dgm:spPr/>
      <dgm:t>
        <a:bodyPr/>
        <a:lstStyle/>
        <a:p>
          <a:r>
            <a:rPr lang="en-NZ"/>
            <a:t>Lots of migrant families start out with very little therefore good quality kitchen items &amp; furniture can go to charity shops</a:t>
          </a:r>
          <a:endParaRPr lang="en-US"/>
        </a:p>
      </dgm:t>
    </dgm:pt>
    <dgm:pt modelId="{8FADA5CF-4BFC-4C0C-821E-99381D877EE4}" type="parTrans" cxnId="{55DED3BD-F447-43CF-A001-13A77EB503CE}">
      <dgm:prSet/>
      <dgm:spPr/>
      <dgm:t>
        <a:bodyPr/>
        <a:lstStyle/>
        <a:p>
          <a:endParaRPr lang="en-US"/>
        </a:p>
      </dgm:t>
    </dgm:pt>
    <dgm:pt modelId="{1B454980-BECF-4BFD-AAF4-CF6C81CC7563}" type="sibTrans" cxnId="{55DED3BD-F447-43CF-A001-13A77EB503CE}">
      <dgm:prSet/>
      <dgm:spPr/>
      <dgm:t>
        <a:bodyPr/>
        <a:lstStyle/>
        <a:p>
          <a:pPr>
            <a:lnSpc>
              <a:spcPct val="100000"/>
            </a:lnSpc>
          </a:pPr>
          <a:endParaRPr lang="en-US"/>
        </a:p>
      </dgm:t>
    </dgm:pt>
    <dgm:pt modelId="{590C1FB7-F685-4435-9758-2771BB815630}">
      <dgm:prSet/>
      <dgm:spPr/>
      <dgm:t>
        <a:bodyPr/>
        <a:lstStyle/>
        <a:p>
          <a:r>
            <a:rPr lang="en-NZ"/>
            <a:t>Reduce what you buy…try to buy quality things that will last…more natural fibres for bedding and clothes, buy less single use plastic, buy less, buy well. </a:t>
          </a:r>
          <a:endParaRPr lang="en-US"/>
        </a:p>
      </dgm:t>
    </dgm:pt>
    <dgm:pt modelId="{D0B15EA9-D60D-4E13-B383-CA43815EB988}" type="parTrans" cxnId="{1C3C0B8A-AD5E-4F76-8539-F71B42ADDED7}">
      <dgm:prSet/>
      <dgm:spPr/>
      <dgm:t>
        <a:bodyPr/>
        <a:lstStyle/>
        <a:p>
          <a:endParaRPr lang="en-US"/>
        </a:p>
      </dgm:t>
    </dgm:pt>
    <dgm:pt modelId="{DD441411-7E1E-4DEC-B5ED-BA9E65DD88E6}" type="sibTrans" cxnId="{1C3C0B8A-AD5E-4F76-8539-F71B42ADDED7}">
      <dgm:prSet/>
      <dgm:spPr/>
      <dgm:t>
        <a:bodyPr/>
        <a:lstStyle/>
        <a:p>
          <a:endParaRPr lang="en-US"/>
        </a:p>
      </dgm:t>
    </dgm:pt>
    <dgm:pt modelId="{DE3840E2-8620-482C-9D90-23B763CFAE1D}" type="pres">
      <dgm:prSet presAssocID="{718BE627-E4F2-496C-B468-DD96E77B4423}" presName="root" presStyleCnt="0">
        <dgm:presLayoutVars>
          <dgm:dir/>
          <dgm:resizeHandles val="exact"/>
        </dgm:presLayoutVars>
      </dgm:prSet>
      <dgm:spPr/>
    </dgm:pt>
    <dgm:pt modelId="{B58953E7-5DED-4961-8948-3E1AF71CBD17}" type="pres">
      <dgm:prSet presAssocID="{718BE627-E4F2-496C-B468-DD96E77B4423}" presName="container" presStyleCnt="0">
        <dgm:presLayoutVars>
          <dgm:dir/>
          <dgm:resizeHandles val="exact"/>
        </dgm:presLayoutVars>
      </dgm:prSet>
      <dgm:spPr/>
    </dgm:pt>
    <dgm:pt modelId="{B3B29628-A59F-4BD0-9CDF-D7E67E36A0DC}" type="pres">
      <dgm:prSet presAssocID="{A0287C92-15E3-4A00-8A0B-1E5C82D62744}" presName="compNode" presStyleCnt="0"/>
      <dgm:spPr/>
    </dgm:pt>
    <dgm:pt modelId="{408FC5BB-F037-4B11-A61C-3D3D00176440}" type="pres">
      <dgm:prSet presAssocID="{A0287C92-15E3-4A00-8A0B-1E5C82D62744}" presName="iconBgRect" presStyleLbl="bgShp" presStyleIdx="0" presStyleCnt="4"/>
      <dgm:spPr/>
    </dgm:pt>
    <dgm:pt modelId="{84E282A2-79D9-4BF9-BAF7-85ECA6E7F5B7}" type="pres">
      <dgm:prSet presAssocID="{A0287C92-15E3-4A00-8A0B-1E5C82D6274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er"/>
        </a:ext>
      </dgm:extLst>
    </dgm:pt>
    <dgm:pt modelId="{A4C9F929-D839-45B7-B629-AD1C859919E4}" type="pres">
      <dgm:prSet presAssocID="{A0287C92-15E3-4A00-8A0B-1E5C82D62744}" presName="spaceRect" presStyleCnt="0"/>
      <dgm:spPr/>
    </dgm:pt>
    <dgm:pt modelId="{53658855-E170-4A17-A579-EF959F9CFA51}" type="pres">
      <dgm:prSet presAssocID="{A0287C92-15E3-4A00-8A0B-1E5C82D62744}" presName="textRect" presStyleLbl="revTx" presStyleIdx="0" presStyleCnt="4">
        <dgm:presLayoutVars>
          <dgm:chMax val="1"/>
          <dgm:chPref val="1"/>
        </dgm:presLayoutVars>
      </dgm:prSet>
      <dgm:spPr/>
    </dgm:pt>
    <dgm:pt modelId="{EAE58CF6-624A-41F7-9E34-2D04528CAC37}" type="pres">
      <dgm:prSet presAssocID="{2C4B1BE9-1210-46BA-87A0-EFA4DC36C23E}" presName="sibTrans" presStyleLbl="sibTrans2D1" presStyleIdx="0" presStyleCnt="0"/>
      <dgm:spPr/>
    </dgm:pt>
    <dgm:pt modelId="{B733B3F9-4D88-4876-A830-76D4DD1FF9CD}" type="pres">
      <dgm:prSet presAssocID="{F808D1D0-959A-4E57-B623-67DC51F88812}" presName="compNode" presStyleCnt="0"/>
      <dgm:spPr/>
    </dgm:pt>
    <dgm:pt modelId="{7C012571-ABF9-41B7-B64B-B33E4F55F7AB}" type="pres">
      <dgm:prSet presAssocID="{F808D1D0-959A-4E57-B623-67DC51F88812}" presName="iconBgRect" presStyleLbl="bgShp" presStyleIdx="1" presStyleCnt="4"/>
      <dgm:spPr/>
    </dgm:pt>
    <dgm:pt modelId="{913EED41-7137-441D-A64B-8B4B0504E635}" type="pres">
      <dgm:prSet presAssocID="{F808D1D0-959A-4E57-B623-67DC51F8881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wel"/>
        </a:ext>
      </dgm:extLst>
    </dgm:pt>
    <dgm:pt modelId="{4BD9C9C3-7E03-4925-8305-B38FFE72C84E}" type="pres">
      <dgm:prSet presAssocID="{F808D1D0-959A-4E57-B623-67DC51F88812}" presName="spaceRect" presStyleCnt="0"/>
      <dgm:spPr/>
    </dgm:pt>
    <dgm:pt modelId="{6CE81392-A796-4084-B572-3DB78F078CE7}" type="pres">
      <dgm:prSet presAssocID="{F808D1D0-959A-4E57-B623-67DC51F88812}" presName="textRect" presStyleLbl="revTx" presStyleIdx="1" presStyleCnt="4">
        <dgm:presLayoutVars>
          <dgm:chMax val="1"/>
          <dgm:chPref val="1"/>
        </dgm:presLayoutVars>
      </dgm:prSet>
      <dgm:spPr/>
    </dgm:pt>
    <dgm:pt modelId="{78F0954B-A9FE-4436-A4BD-00D2A94FD59E}" type="pres">
      <dgm:prSet presAssocID="{E1422B49-4E13-41A1-8B34-7CCFCED5C74B}" presName="sibTrans" presStyleLbl="sibTrans2D1" presStyleIdx="0" presStyleCnt="0"/>
      <dgm:spPr/>
    </dgm:pt>
    <dgm:pt modelId="{C913EEE0-0476-4DDC-AB37-47FCE5014B53}" type="pres">
      <dgm:prSet presAssocID="{AEBF22AA-A197-4224-89FC-0186B5222C99}" presName="compNode" presStyleCnt="0"/>
      <dgm:spPr/>
    </dgm:pt>
    <dgm:pt modelId="{DD17737F-5A93-4E97-A56E-F27875701D04}" type="pres">
      <dgm:prSet presAssocID="{AEBF22AA-A197-4224-89FC-0186B5222C99}" presName="iconBgRect" presStyleLbl="bgShp" presStyleIdx="2" presStyleCnt="4"/>
      <dgm:spPr/>
    </dgm:pt>
    <dgm:pt modelId="{0C6677E6-7A83-47EF-96C5-52EAE2393698}" type="pres">
      <dgm:prSet presAssocID="{AEBF22AA-A197-4224-89FC-0186B5222C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07D1B291-A943-4A3B-9A70-4C0261C12CF2}" type="pres">
      <dgm:prSet presAssocID="{AEBF22AA-A197-4224-89FC-0186B5222C99}" presName="spaceRect" presStyleCnt="0"/>
      <dgm:spPr/>
    </dgm:pt>
    <dgm:pt modelId="{4CECF9F4-F929-401E-B6EA-3440EB30245D}" type="pres">
      <dgm:prSet presAssocID="{AEBF22AA-A197-4224-89FC-0186B5222C99}" presName="textRect" presStyleLbl="revTx" presStyleIdx="2" presStyleCnt="4">
        <dgm:presLayoutVars>
          <dgm:chMax val="1"/>
          <dgm:chPref val="1"/>
        </dgm:presLayoutVars>
      </dgm:prSet>
      <dgm:spPr/>
    </dgm:pt>
    <dgm:pt modelId="{52E87659-D303-4F9B-9009-C3E334E9F2F8}" type="pres">
      <dgm:prSet presAssocID="{1B454980-BECF-4BFD-AAF4-CF6C81CC7563}" presName="sibTrans" presStyleLbl="sibTrans2D1" presStyleIdx="0" presStyleCnt="0"/>
      <dgm:spPr/>
    </dgm:pt>
    <dgm:pt modelId="{49094143-04BC-4B80-B8A7-DF11E45761D3}" type="pres">
      <dgm:prSet presAssocID="{590C1FB7-F685-4435-9758-2771BB815630}" presName="compNode" presStyleCnt="0"/>
      <dgm:spPr/>
    </dgm:pt>
    <dgm:pt modelId="{3127C209-D1D8-4416-806D-0219826A0321}" type="pres">
      <dgm:prSet presAssocID="{590C1FB7-F685-4435-9758-2771BB815630}" presName="iconBgRect" presStyleLbl="bgShp" presStyleIdx="3" presStyleCnt="4"/>
      <dgm:spPr/>
    </dgm:pt>
    <dgm:pt modelId="{CEF1C9F5-BBD0-4A37-ABB0-8C40EA981347}" type="pres">
      <dgm:prSet presAssocID="{590C1FB7-F685-4435-9758-2771BB8156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ycle Sign"/>
        </a:ext>
      </dgm:extLst>
    </dgm:pt>
    <dgm:pt modelId="{96175F71-F2D2-46CF-BD3B-00B6600915DF}" type="pres">
      <dgm:prSet presAssocID="{590C1FB7-F685-4435-9758-2771BB815630}" presName="spaceRect" presStyleCnt="0"/>
      <dgm:spPr/>
    </dgm:pt>
    <dgm:pt modelId="{123E9298-1D52-4C21-B8D9-0A094C9DBBCF}" type="pres">
      <dgm:prSet presAssocID="{590C1FB7-F685-4435-9758-2771BB815630}" presName="textRect" presStyleLbl="revTx" presStyleIdx="3" presStyleCnt="4">
        <dgm:presLayoutVars>
          <dgm:chMax val="1"/>
          <dgm:chPref val="1"/>
        </dgm:presLayoutVars>
      </dgm:prSet>
      <dgm:spPr/>
    </dgm:pt>
  </dgm:ptLst>
  <dgm:cxnLst>
    <dgm:cxn modelId="{08E78B17-0211-4112-8107-D71B8B1AB61B}" type="presOf" srcId="{A0287C92-15E3-4A00-8A0B-1E5C82D62744}" destId="{53658855-E170-4A17-A579-EF959F9CFA51}" srcOrd="0" destOrd="0" presId="urn:microsoft.com/office/officeart/2018/2/layout/IconCircleList"/>
    <dgm:cxn modelId="{4AF09D19-B044-416D-B523-2FF25AEBB346}" type="presOf" srcId="{F808D1D0-959A-4E57-B623-67DC51F88812}" destId="{6CE81392-A796-4084-B572-3DB78F078CE7}" srcOrd="0" destOrd="0" presId="urn:microsoft.com/office/officeart/2018/2/layout/IconCircleList"/>
    <dgm:cxn modelId="{645B8135-2DCC-4C1C-B025-257D62677252}" type="presOf" srcId="{590C1FB7-F685-4435-9758-2771BB815630}" destId="{123E9298-1D52-4C21-B8D9-0A094C9DBBCF}" srcOrd="0" destOrd="0" presId="urn:microsoft.com/office/officeart/2018/2/layout/IconCircleList"/>
    <dgm:cxn modelId="{3EF15C47-79E1-4117-8BA3-E3AB185A9E29}" srcId="{718BE627-E4F2-496C-B468-DD96E77B4423}" destId="{A0287C92-15E3-4A00-8A0B-1E5C82D62744}" srcOrd="0" destOrd="0" parTransId="{70942A14-9915-4B13-AB3A-52A3B74E236F}" sibTransId="{2C4B1BE9-1210-46BA-87A0-EFA4DC36C23E}"/>
    <dgm:cxn modelId="{6C867247-14DE-46B5-AE7F-BB5E42667E9B}" type="presOf" srcId="{718BE627-E4F2-496C-B468-DD96E77B4423}" destId="{DE3840E2-8620-482C-9D90-23B763CFAE1D}" srcOrd="0" destOrd="0" presId="urn:microsoft.com/office/officeart/2018/2/layout/IconCircleList"/>
    <dgm:cxn modelId="{5E73A86A-2E6F-43EF-985C-08B4C71B52B2}" type="presOf" srcId="{AEBF22AA-A197-4224-89FC-0186B5222C99}" destId="{4CECF9F4-F929-401E-B6EA-3440EB30245D}" srcOrd="0" destOrd="0" presId="urn:microsoft.com/office/officeart/2018/2/layout/IconCircleList"/>
    <dgm:cxn modelId="{1C3C0B8A-AD5E-4F76-8539-F71B42ADDED7}" srcId="{718BE627-E4F2-496C-B468-DD96E77B4423}" destId="{590C1FB7-F685-4435-9758-2771BB815630}" srcOrd="3" destOrd="0" parTransId="{D0B15EA9-D60D-4E13-B383-CA43815EB988}" sibTransId="{DD441411-7E1E-4DEC-B5ED-BA9E65DD88E6}"/>
    <dgm:cxn modelId="{75ED44A2-5A3F-4796-A574-85D7F2113A63}" type="presOf" srcId="{1B454980-BECF-4BFD-AAF4-CF6C81CC7563}" destId="{52E87659-D303-4F9B-9009-C3E334E9F2F8}" srcOrd="0" destOrd="0" presId="urn:microsoft.com/office/officeart/2018/2/layout/IconCircleList"/>
    <dgm:cxn modelId="{55DED3BD-F447-43CF-A001-13A77EB503CE}" srcId="{718BE627-E4F2-496C-B468-DD96E77B4423}" destId="{AEBF22AA-A197-4224-89FC-0186B5222C99}" srcOrd="2" destOrd="0" parTransId="{8FADA5CF-4BFC-4C0C-821E-99381D877EE4}" sibTransId="{1B454980-BECF-4BFD-AAF4-CF6C81CC7563}"/>
    <dgm:cxn modelId="{F34574D2-9FDF-4A55-A3CC-A7B17B6B7EF5}" srcId="{718BE627-E4F2-496C-B468-DD96E77B4423}" destId="{F808D1D0-959A-4E57-B623-67DC51F88812}" srcOrd="1" destOrd="0" parTransId="{A8C73A8C-FB11-4ED7-86C3-FB823F3752B4}" sibTransId="{E1422B49-4E13-41A1-8B34-7CCFCED5C74B}"/>
    <dgm:cxn modelId="{CD379BDC-845D-490E-BD7B-71B28DD815A1}" type="presOf" srcId="{E1422B49-4E13-41A1-8B34-7CCFCED5C74B}" destId="{78F0954B-A9FE-4436-A4BD-00D2A94FD59E}" srcOrd="0" destOrd="0" presId="urn:microsoft.com/office/officeart/2018/2/layout/IconCircleList"/>
    <dgm:cxn modelId="{CF2374DD-3A25-42FE-B8B8-28DC641ADE13}" type="presOf" srcId="{2C4B1BE9-1210-46BA-87A0-EFA4DC36C23E}" destId="{EAE58CF6-624A-41F7-9E34-2D04528CAC37}" srcOrd="0" destOrd="0" presId="urn:microsoft.com/office/officeart/2018/2/layout/IconCircleList"/>
    <dgm:cxn modelId="{5C2DC075-FCF8-4912-93BC-0E969D811E73}" type="presParOf" srcId="{DE3840E2-8620-482C-9D90-23B763CFAE1D}" destId="{B58953E7-5DED-4961-8948-3E1AF71CBD17}" srcOrd="0" destOrd="0" presId="urn:microsoft.com/office/officeart/2018/2/layout/IconCircleList"/>
    <dgm:cxn modelId="{C612C60F-1EA9-4074-82F1-BF03DB480194}" type="presParOf" srcId="{B58953E7-5DED-4961-8948-3E1AF71CBD17}" destId="{B3B29628-A59F-4BD0-9CDF-D7E67E36A0DC}" srcOrd="0" destOrd="0" presId="urn:microsoft.com/office/officeart/2018/2/layout/IconCircleList"/>
    <dgm:cxn modelId="{73D67947-9279-4F95-B55C-5A01217C41DC}" type="presParOf" srcId="{B3B29628-A59F-4BD0-9CDF-D7E67E36A0DC}" destId="{408FC5BB-F037-4B11-A61C-3D3D00176440}" srcOrd="0" destOrd="0" presId="urn:microsoft.com/office/officeart/2018/2/layout/IconCircleList"/>
    <dgm:cxn modelId="{946E546A-76C4-48E5-8751-934F2687E5D9}" type="presParOf" srcId="{B3B29628-A59F-4BD0-9CDF-D7E67E36A0DC}" destId="{84E282A2-79D9-4BF9-BAF7-85ECA6E7F5B7}" srcOrd="1" destOrd="0" presId="urn:microsoft.com/office/officeart/2018/2/layout/IconCircleList"/>
    <dgm:cxn modelId="{B91D3851-144E-454D-9E4D-E83541A614A8}" type="presParOf" srcId="{B3B29628-A59F-4BD0-9CDF-D7E67E36A0DC}" destId="{A4C9F929-D839-45B7-B629-AD1C859919E4}" srcOrd="2" destOrd="0" presId="urn:microsoft.com/office/officeart/2018/2/layout/IconCircleList"/>
    <dgm:cxn modelId="{42B32ABB-1AD4-49A2-8698-8990719AC4A8}" type="presParOf" srcId="{B3B29628-A59F-4BD0-9CDF-D7E67E36A0DC}" destId="{53658855-E170-4A17-A579-EF959F9CFA51}" srcOrd="3" destOrd="0" presId="urn:microsoft.com/office/officeart/2018/2/layout/IconCircleList"/>
    <dgm:cxn modelId="{B2EBAB13-A9DD-4E00-B6FE-1D02D0EC91C8}" type="presParOf" srcId="{B58953E7-5DED-4961-8948-3E1AF71CBD17}" destId="{EAE58CF6-624A-41F7-9E34-2D04528CAC37}" srcOrd="1" destOrd="0" presId="urn:microsoft.com/office/officeart/2018/2/layout/IconCircleList"/>
    <dgm:cxn modelId="{8E66F025-C14B-4489-9D46-A02772706852}" type="presParOf" srcId="{B58953E7-5DED-4961-8948-3E1AF71CBD17}" destId="{B733B3F9-4D88-4876-A830-76D4DD1FF9CD}" srcOrd="2" destOrd="0" presId="urn:microsoft.com/office/officeart/2018/2/layout/IconCircleList"/>
    <dgm:cxn modelId="{F8E6D982-51A4-4024-B38F-B0A5C0CFC58A}" type="presParOf" srcId="{B733B3F9-4D88-4876-A830-76D4DD1FF9CD}" destId="{7C012571-ABF9-41B7-B64B-B33E4F55F7AB}" srcOrd="0" destOrd="0" presId="urn:microsoft.com/office/officeart/2018/2/layout/IconCircleList"/>
    <dgm:cxn modelId="{EB98F1D8-1BE8-42D3-A7C0-7D290640E50E}" type="presParOf" srcId="{B733B3F9-4D88-4876-A830-76D4DD1FF9CD}" destId="{913EED41-7137-441D-A64B-8B4B0504E635}" srcOrd="1" destOrd="0" presId="urn:microsoft.com/office/officeart/2018/2/layout/IconCircleList"/>
    <dgm:cxn modelId="{6D25500A-112F-4090-954D-04ED799FD959}" type="presParOf" srcId="{B733B3F9-4D88-4876-A830-76D4DD1FF9CD}" destId="{4BD9C9C3-7E03-4925-8305-B38FFE72C84E}" srcOrd="2" destOrd="0" presId="urn:microsoft.com/office/officeart/2018/2/layout/IconCircleList"/>
    <dgm:cxn modelId="{A01AF537-D233-4EDD-A1F3-E31400951DA7}" type="presParOf" srcId="{B733B3F9-4D88-4876-A830-76D4DD1FF9CD}" destId="{6CE81392-A796-4084-B572-3DB78F078CE7}" srcOrd="3" destOrd="0" presId="urn:microsoft.com/office/officeart/2018/2/layout/IconCircleList"/>
    <dgm:cxn modelId="{F6DD4012-1C2F-48AD-A149-1997998269F8}" type="presParOf" srcId="{B58953E7-5DED-4961-8948-3E1AF71CBD17}" destId="{78F0954B-A9FE-4436-A4BD-00D2A94FD59E}" srcOrd="3" destOrd="0" presId="urn:microsoft.com/office/officeart/2018/2/layout/IconCircleList"/>
    <dgm:cxn modelId="{4DDDF925-79C4-41D0-8F6D-F25F9AA8BE93}" type="presParOf" srcId="{B58953E7-5DED-4961-8948-3E1AF71CBD17}" destId="{C913EEE0-0476-4DDC-AB37-47FCE5014B53}" srcOrd="4" destOrd="0" presId="urn:microsoft.com/office/officeart/2018/2/layout/IconCircleList"/>
    <dgm:cxn modelId="{2DE73481-2D75-49AA-812D-F26E39F72854}" type="presParOf" srcId="{C913EEE0-0476-4DDC-AB37-47FCE5014B53}" destId="{DD17737F-5A93-4E97-A56E-F27875701D04}" srcOrd="0" destOrd="0" presId="urn:microsoft.com/office/officeart/2018/2/layout/IconCircleList"/>
    <dgm:cxn modelId="{422E4F11-1402-422B-9809-24B158537F99}" type="presParOf" srcId="{C913EEE0-0476-4DDC-AB37-47FCE5014B53}" destId="{0C6677E6-7A83-47EF-96C5-52EAE2393698}" srcOrd="1" destOrd="0" presId="urn:microsoft.com/office/officeart/2018/2/layout/IconCircleList"/>
    <dgm:cxn modelId="{B6C6AD53-799C-40E1-99EB-78B29607A2E8}" type="presParOf" srcId="{C913EEE0-0476-4DDC-AB37-47FCE5014B53}" destId="{07D1B291-A943-4A3B-9A70-4C0261C12CF2}" srcOrd="2" destOrd="0" presId="urn:microsoft.com/office/officeart/2018/2/layout/IconCircleList"/>
    <dgm:cxn modelId="{31A376CA-3DE2-4979-862C-D70262E47444}" type="presParOf" srcId="{C913EEE0-0476-4DDC-AB37-47FCE5014B53}" destId="{4CECF9F4-F929-401E-B6EA-3440EB30245D}" srcOrd="3" destOrd="0" presId="urn:microsoft.com/office/officeart/2018/2/layout/IconCircleList"/>
    <dgm:cxn modelId="{E7040D1E-0383-42D2-A1A0-0D258A7EA121}" type="presParOf" srcId="{B58953E7-5DED-4961-8948-3E1AF71CBD17}" destId="{52E87659-D303-4F9B-9009-C3E334E9F2F8}" srcOrd="5" destOrd="0" presId="urn:microsoft.com/office/officeart/2018/2/layout/IconCircleList"/>
    <dgm:cxn modelId="{3FD12AF1-A2A6-4DD0-85CB-79897E9BD3F9}" type="presParOf" srcId="{B58953E7-5DED-4961-8948-3E1AF71CBD17}" destId="{49094143-04BC-4B80-B8A7-DF11E45761D3}" srcOrd="6" destOrd="0" presId="urn:microsoft.com/office/officeart/2018/2/layout/IconCircleList"/>
    <dgm:cxn modelId="{606A3D2C-D32F-4633-A222-5DE0BC6A1BE5}" type="presParOf" srcId="{49094143-04BC-4B80-B8A7-DF11E45761D3}" destId="{3127C209-D1D8-4416-806D-0219826A0321}" srcOrd="0" destOrd="0" presId="urn:microsoft.com/office/officeart/2018/2/layout/IconCircleList"/>
    <dgm:cxn modelId="{C0078794-966B-461B-9564-2347DDB3AB48}" type="presParOf" srcId="{49094143-04BC-4B80-B8A7-DF11E45761D3}" destId="{CEF1C9F5-BBD0-4A37-ABB0-8C40EA981347}" srcOrd="1" destOrd="0" presId="urn:microsoft.com/office/officeart/2018/2/layout/IconCircleList"/>
    <dgm:cxn modelId="{41C782CB-4052-4525-83FB-138356FFDE0E}" type="presParOf" srcId="{49094143-04BC-4B80-B8A7-DF11E45761D3}" destId="{96175F71-F2D2-46CF-BD3B-00B6600915DF}" srcOrd="2" destOrd="0" presId="urn:microsoft.com/office/officeart/2018/2/layout/IconCircleList"/>
    <dgm:cxn modelId="{7858A89B-71C4-4E97-B6FF-C3626F2B5A61}" type="presParOf" srcId="{49094143-04BC-4B80-B8A7-DF11E45761D3}" destId="{123E9298-1D52-4C21-B8D9-0A094C9DBBC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E5E3BDE-9331-46D0-B16E-E1F9B12712A2}"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FF94DC8C-72F2-489A-8C85-B7C1D0ABB74F}">
      <dgm:prSet/>
      <dgm:spPr/>
      <dgm:t>
        <a:bodyPr/>
        <a:lstStyle/>
        <a:p>
          <a:r>
            <a:rPr lang="mi-NZ" dirty="0"/>
            <a:t>We know that biogenic methane is caused by decomposing food when its thrown in with general waste</a:t>
          </a:r>
          <a:endParaRPr lang="en-US" dirty="0"/>
        </a:p>
      </dgm:t>
    </dgm:pt>
    <dgm:pt modelId="{9CDE422C-19C3-4421-ABA2-B0CF916157D8}" type="parTrans" cxnId="{6D0CF5C7-A8B9-494A-A95E-3C023263DEB4}">
      <dgm:prSet/>
      <dgm:spPr/>
      <dgm:t>
        <a:bodyPr/>
        <a:lstStyle/>
        <a:p>
          <a:endParaRPr lang="en-US"/>
        </a:p>
      </dgm:t>
    </dgm:pt>
    <dgm:pt modelId="{8105A70C-C626-483F-99ED-43AC8AEB3E66}" type="sibTrans" cxnId="{6D0CF5C7-A8B9-494A-A95E-3C023263DEB4}">
      <dgm:prSet/>
      <dgm:spPr/>
      <dgm:t>
        <a:bodyPr/>
        <a:lstStyle/>
        <a:p>
          <a:endParaRPr lang="en-US"/>
        </a:p>
      </dgm:t>
    </dgm:pt>
    <dgm:pt modelId="{7F114118-D370-4C6C-A783-D63DE045DB89}">
      <dgm:prSet/>
      <dgm:spPr/>
      <dgm:t>
        <a:bodyPr/>
        <a:lstStyle/>
        <a:p>
          <a:r>
            <a:rPr lang="mi-NZ" dirty="0"/>
            <a:t>Food uses a lot of the earths energy to grow and produce</a:t>
          </a:r>
          <a:endParaRPr lang="en-US" dirty="0"/>
        </a:p>
      </dgm:t>
    </dgm:pt>
    <dgm:pt modelId="{5C2A1975-D7F6-4C50-8EF1-0410212481AE}" type="parTrans" cxnId="{127E7178-12AF-4F1F-B7FB-512176359BC2}">
      <dgm:prSet/>
      <dgm:spPr/>
      <dgm:t>
        <a:bodyPr/>
        <a:lstStyle/>
        <a:p>
          <a:endParaRPr lang="en-US"/>
        </a:p>
      </dgm:t>
    </dgm:pt>
    <dgm:pt modelId="{8DB1E1B1-5C96-40AF-8754-39E6352BC675}" type="sibTrans" cxnId="{127E7178-12AF-4F1F-B7FB-512176359BC2}">
      <dgm:prSet/>
      <dgm:spPr/>
      <dgm:t>
        <a:bodyPr/>
        <a:lstStyle/>
        <a:p>
          <a:endParaRPr lang="en-US"/>
        </a:p>
      </dgm:t>
    </dgm:pt>
    <dgm:pt modelId="{7865959A-2F25-49BB-9D46-B26CDDF3D2B2}">
      <dgm:prSet/>
      <dgm:spPr/>
      <dgm:t>
        <a:bodyPr/>
        <a:lstStyle/>
        <a:p>
          <a:r>
            <a:rPr lang="mi-NZ" dirty="0"/>
            <a:t>Food costs us a lot to buy, so why do we throw our money away</a:t>
          </a:r>
          <a:endParaRPr lang="en-US" dirty="0"/>
        </a:p>
      </dgm:t>
    </dgm:pt>
    <dgm:pt modelId="{C76E83AE-41CA-4E47-8F63-702E0889CFAC}" type="parTrans" cxnId="{CD9C719F-088B-4C8A-8E51-5F72909C1F7A}">
      <dgm:prSet/>
      <dgm:spPr/>
      <dgm:t>
        <a:bodyPr/>
        <a:lstStyle/>
        <a:p>
          <a:endParaRPr lang="en-US"/>
        </a:p>
      </dgm:t>
    </dgm:pt>
    <dgm:pt modelId="{0B43D960-FC4B-4D2F-9FD6-E8AE6E646D8A}" type="sibTrans" cxnId="{CD9C719F-088B-4C8A-8E51-5F72909C1F7A}">
      <dgm:prSet/>
      <dgm:spPr/>
      <dgm:t>
        <a:bodyPr/>
        <a:lstStyle/>
        <a:p>
          <a:endParaRPr lang="en-US"/>
        </a:p>
      </dgm:t>
    </dgm:pt>
    <dgm:pt modelId="{FE1FEDFC-A2E8-4465-922C-7C3F9AE72749}" type="pres">
      <dgm:prSet presAssocID="{6E5E3BDE-9331-46D0-B16E-E1F9B12712A2}" presName="linear" presStyleCnt="0">
        <dgm:presLayoutVars>
          <dgm:animLvl val="lvl"/>
          <dgm:resizeHandles val="exact"/>
        </dgm:presLayoutVars>
      </dgm:prSet>
      <dgm:spPr/>
    </dgm:pt>
    <dgm:pt modelId="{F76AD8A1-336C-4AB8-803A-5848863034FF}" type="pres">
      <dgm:prSet presAssocID="{FF94DC8C-72F2-489A-8C85-B7C1D0ABB74F}" presName="parentText" presStyleLbl="node1" presStyleIdx="0" presStyleCnt="3">
        <dgm:presLayoutVars>
          <dgm:chMax val="0"/>
          <dgm:bulletEnabled val="1"/>
        </dgm:presLayoutVars>
      </dgm:prSet>
      <dgm:spPr/>
    </dgm:pt>
    <dgm:pt modelId="{A98DDF4A-E51B-4C8B-94FB-FA0795623F63}" type="pres">
      <dgm:prSet presAssocID="{8105A70C-C626-483F-99ED-43AC8AEB3E66}" presName="spacer" presStyleCnt="0"/>
      <dgm:spPr/>
    </dgm:pt>
    <dgm:pt modelId="{0642AF48-2D92-4479-A81D-D865B7B5E227}" type="pres">
      <dgm:prSet presAssocID="{7F114118-D370-4C6C-A783-D63DE045DB89}" presName="parentText" presStyleLbl="node1" presStyleIdx="1" presStyleCnt="3">
        <dgm:presLayoutVars>
          <dgm:chMax val="0"/>
          <dgm:bulletEnabled val="1"/>
        </dgm:presLayoutVars>
      </dgm:prSet>
      <dgm:spPr/>
    </dgm:pt>
    <dgm:pt modelId="{F95877C2-B63A-4E65-BF76-0BDECC3E7702}" type="pres">
      <dgm:prSet presAssocID="{8DB1E1B1-5C96-40AF-8754-39E6352BC675}" presName="spacer" presStyleCnt="0"/>
      <dgm:spPr/>
    </dgm:pt>
    <dgm:pt modelId="{A3A48D51-3317-4ADE-8865-F00C2C9A8211}" type="pres">
      <dgm:prSet presAssocID="{7865959A-2F25-49BB-9D46-B26CDDF3D2B2}" presName="parentText" presStyleLbl="node1" presStyleIdx="2" presStyleCnt="3">
        <dgm:presLayoutVars>
          <dgm:chMax val="0"/>
          <dgm:bulletEnabled val="1"/>
        </dgm:presLayoutVars>
      </dgm:prSet>
      <dgm:spPr/>
    </dgm:pt>
  </dgm:ptLst>
  <dgm:cxnLst>
    <dgm:cxn modelId="{D74F2865-41DD-4174-A60D-1E164E9BB8D9}" type="presOf" srcId="{7F114118-D370-4C6C-A783-D63DE045DB89}" destId="{0642AF48-2D92-4479-A81D-D865B7B5E227}" srcOrd="0" destOrd="0" presId="urn:microsoft.com/office/officeart/2005/8/layout/vList2"/>
    <dgm:cxn modelId="{127E7178-12AF-4F1F-B7FB-512176359BC2}" srcId="{6E5E3BDE-9331-46D0-B16E-E1F9B12712A2}" destId="{7F114118-D370-4C6C-A783-D63DE045DB89}" srcOrd="1" destOrd="0" parTransId="{5C2A1975-D7F6-4C50-8EF1-0410212481AE}" sibTransId="{8DB1E1B1-5C96-40AF-8754-39E6352BC675}"/>
    <dgm:cxn modelId="{2382389E-0697-4974-B4D9-5263C3D6AA33}" type="presOf" srcId="{7865959A-2F25-49BB-9D46-B26CDDF3D2B2}" destId="{A3A48D51-3317-4ADE-8865-F00C2C9A8211}" srcOrd="0" destOrd="0" presId="urn:microsoft.com/office/officeart/2005/8/layout/vList2"/>
    <dgm:cxn modelId="{CD9C719F-088B-4C8A-8E51-5F72909C1F7A}" srcId="{6E5E3BDE-9331-46D0-B16E-E1F9B12712A2}" destId="{7865959A-2F25-49BB-9D46-B26CDDF3D2B2}" srcOrd="2" destOrd="0" parTransId="{C76E83AE-41CA-4E47-8F63-702E0889CFAC}" sibTransId="{0B43D960-FC4B-4D2F-9FD6-E8AE6E646D8A}"/>
    <dgm:cxn modelId="{5099D8A8-356B-4590-9E0E-5AB43FD83888}" type="presOf" srcId="{FF94DC8C-72F2-489A-8C85-B7C1D0ABB74F}" destId="{F76AD8A1-336C-4AB8-803A-5848863034FF}" srcOrd="0" destOrd="0" presId="urn:microsoft.com/office/officeart/2005/8/layout/vList2"/>
    <dgm:cxn modelId="{6D0CF5C7-A8B9-494A-A95E-3C023263DEB4}" srcId="{6E5E3BDE-9331-46D0-B16E-E1F9B12712A2}" destId="{FF94DC8C-72F2-489A-8C85-B7C1D0ABB74F}" srcOrd="0" destOrd="0" parTransId="{9CDE422C-19C3-4421-ABA2-B0CF916157D8}" sibTransId="{8105A70C-C626-483F-99ED-43AC8AEB3E66}"/>
    <dgm:cxn modelId="{A6F471F6-5E4C-4706-AA18-CC954449DC88}" type="presOf" srcId="{6E5E3BDE-9331-46D0-B16E-E1F9B12712A2}" destId="{FE1FEDFC-A2E8-4465-922C-7C3F9AE72749}" srcOrd="0" destOrd="0" presId="urn:microsoft.com/office/officeart/2005/8/layout/vList2"/>
    <dgm:cxn modelId="{77E7E382-9ACD-4A42-97FB-BF750330A8A7}" type="presParOf" srcId="{FE1FEDFC-A2E8-4465-922C-7C3F9AE72749}" destId="{F76AD8A1-336C-4AB8-803A-5848863034FF}" srcOrd="0" destOrd="0" presId="urn:microsoft.com/office/officeart/2005/8/layout/vList2"/>
    <dgm:cxn modelId="{A55012DC-B20A-4728-B9A9-D54BA88DBFCE}" type="presParOf" srcId="{FE1FEDFC-A2E8-4465-922C-7C3F9AE72749}" destId="{A98DDF4A-E51B-4C8B-94FB-FA0795623F63}" srcOrd="1" destOrd="0" presId="urn:microsoft.com/office/officeart/2005/8/layout/vList2"/>
    <dgm:cxn modelId="{F940791F-C257-488F-8058-9922C1D6101D}" type="presParOf" srcId="{FE1FEDFC-A2E8-4465-922C-7C3F9AE72749}" destId="{0642AF48-2D92-4479-A81D-D865B7B5E227}" srcOrd="2" destOrd="0" presId="urn:microsoft.com/office/officeart/2005/8/layout/vList2"/>
    <dgm:cxn modelId="{26C273BB-40B7-4F8D-B6EF-D07D0210C3A3}" type="presParOf" srcId="{FE1FEDFC-A2E8-4465-922C-7C3F9AE72749}" destId="{F95877C2-B63A-4E65-BF76-0BDECC3E7702}" srcOrd="3" destOrd="0" presId="urn:microsoft.com/office/officeart/2005/8/layout/vList2"/>
    <dgm:cxn modelId="{C262BFD7-E18B-4FDB-9ECE-6862A550F511}" type="presParOf" srcId="{FE1FEDFC-A2E8-4465-922C-7C3F9AE72749}" destId="{A3A48D51-3317-4ADE-8865-F00C2C9A821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A326F7E-534B-43F7-B866-1263F20C55C1}"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0DD0BCC1-3335-4822-8417-BC27B876E264}">
      <dgm:prSet/>
      <dgm:spPr/>
      <dgm:t>
        <a:bodyPr/>
        <a:lstStyle/>
        <a:p>
          <a:r>
            <a:rPr lang="mi-NZ" dirty="0"/>
            <a:t>Know the difference between use by and best before</a:t>
          </a:r>
          <a:endParaRPr lang="en-US" dirty="0"/>
        </a:p>
      </dgm:t>
    </dgm:pt>
    <dgm:pt modelId="{C2279E10-AEFC-45D2-AD90-C44D352947AE}" type="parTrans" cxnId="{EEF1669F-F6E0-4B21-84C8-A08E9E4BBE5D}">
      <dgm:prSet/>
      <dgm:spPr/>
      <dgm:t>
        <a:bodyPr/>
        <a:lstStyle/>
        <a:p>
          <a:endParaRPr lang="en-US"/>
        </a:p>
      </dgm:t>
    </dgm:pt>
    <dgm:pt modelId="{4DDAC040-ACFC-43A7-8FBA-58937F3205F7}" type="sibTrans" cxnId="{EEF1669F-F6E0-4B21-84C8-A08E9E4BBE5D}">
      <dgm:prSet/>
      <dgm:spPr/>
      <dgm:t>
        <a:bodyPr/>
        <a:lstStyle/>
        <a:p>
          <a:endParaRPr lang="en-US"/>
        </a:p>
      </dgm:t>
    </dgm:pt>
    <dgm:pt modelId="{B16D2712-C474-4CCF-876C-D7266720C476}">
      <dgm:prSet/>
      <dgm:spPr/>
      <dgm:t>
        <a:bodyPr/>
        <a:lstStyle/>
        <a:p>
          <a:r>
            <a:rPr lang="mi-NZ"/>
            <a:t>Freeze food before its use by date to prolong its life</a:t>
          </a:r>
          <a:endParaRPr lang="en-US"/>
        </a:p>
      </dgm:t>
    </dgm:pt>
    <dgm:pt modelId="{0E790CEB-FA3D-4BC4-BA6F-408914D1C47A}" type="parTrans" cxnId="{0EBFB8C5-73B4-4FB5-8857-52C17A312F46}">
      <dgm:prSet/>
      <dgm:spPr/>
      <dgm:t>
        <a:bodyPr/>
        <a:lstStyle/>
        <a:p>
          <a:endParaRPr lang="en-US"/>
        </a:p>
      </dgm:t>
    </dgm:pt>
    <dgm:pt modelId="{CBA68104-3245-43E5-8B7A-588DFE59467F}" type="sibTrans" cxnId="{0EBFB8C5-73B4-4FB5-8857-52C17A312F46}">
      <dgm:prSet/>
      <dgm:spPr/>
      <dgm:t>
        <a:bodyPr/>
        <a:lstStyle/>
        <a:p>
          <a:endParaRPr lang="en-US"/>
        </a:p>
      </dgm:t>
    </dgm:pt>
    <dgm:pt modelId="{4F1FE389-765C-406B-B5FA-9CE2E50F9081}">
      <dgm:prSet/>
      <dgm:spPr/>
      <dgm:t>
        <a:bodyPr/>
        <a:lstStyle/>
        <a:p>
          <a:r>
            <a:rPr lang="mi-NZ" dirty="0"/>
            <a:t>Best before is a guide, you can still eat food after the best before date</a:t>
          </a:r>
          <a:endParaRPr lang="en-US" dirty="0"/>
        </a:p>
      </dgm:t>
    </dgm:pt>
    <dgm:pt modelId="{C180FD26-C9D1-4AB3-AB8E-59DE25590A09}" type="parTrans" cxnId="{16686101-13C5-40E1-86E9-85EBD2606CCA}">
      <dgm:prSet/>
      <dgm:spPr/>
      <dgm:t>
        <a:bodyPr/>
        <a:lstStyle/>
        <a:p>
          <a:endParaRPr lang="en-US"/>
        </a:p>
      </dgm:t>
    </dgm:pt>
    <dgm:pt modelId="{6D9BABD3-36FB-485A-A78A-8D133EEEC11A}" type="sibTrans" cxnId="{16686101-13C5-40E1-86E9-85EBD2606CCA}">
      <dgm:prSet/>
      <dgm:spPr/>
      <dgm:t>
        <a:bodyPr/>
        <a:lstStyle/>
        <a:p>
          <a:endParaRPr lang="en-US"/>
        </a:p>
      </dgm:t>
    </dgm:pt>
    <dgm:pt modelId="{544859FE-6B02-4110-B2BD-CD3C144EE54A}">
      <dgm:prSet/>
      <dgm:spPr/>
      <dgm:t>
        <a:bodyPr/>
        <a:lstStyle/>
        <a:p>
          <a:r>
            <a:rPr lang="mi-NZ"/>
            <a:t>Store food correctly so it doesn’t spoil</a:t>
          </a:r>
          <a:endParaRPr lang="en-US"/>
        </a:p>
      </dgm:t>
    </dgm:pt>
    <dgm:pt modelId="{582CB795-162A-48FA-8966-D550F9105A43}" type="parTrans" cxnId="{B44AD5D4-6CC9-4BD1-8355-127988F833D4}">
      <dgm:prSet/>
      <dgm:spPr/>
      <dgm:t>
        <a:bodyPr/>
        <a:lstStyle/>
        <a:p>
          <a:endParaRPr lang="en-US"/>
        </a:p>
      </dgm:t>
    </dgm:pt>
    <dgm:pt modelId="{2A38DFBA-975B-4145-A87C-500596D2037B}" type="sibTrans" cxnId="{B44AD5D4-6CC9-4BD1-8355-127988F833D4}">
      <dgm:prSet/>
      <dgm:spPr/>
      <dgm:t>
        <a:bodyPr/>
        <a:lstStyle/>
        <a:p>
          <a:endParaRPr lang="en-US"/>
        </a:p>
      </dgm:t>
    </dgm:pt>
    <dgm:pt modelId="{9AFBF179-1F30-4352-9DD2-82ECD2CEAFD3}">
      <dgm:prSet/>
      <dgm:spPr/>
      <dgm:t>
        <a:bodyPr/>
        <a:lstStyle/>
        <a:p>
          <a:r>
            <a:rPr lang="mi-NZ"/>
            <a:t>Plan your food spend and try not to shop hungry</a:t>
          </a:r>
          <a:endParaRPr lang="en-US"/>
        </a:p>
      </dgm:t>
    </dgm:pt>
    <dgm:pt modelId="{2F5D818B-5AB2-4EBF-8189-793D1DC12B69}" type="parTrans" cxnId="{A1DFBF11-51E7-4D40-9594-342DECAF325F}">
      <dgm:prSet/>
      <dgm:spPr/>
      <dgm:t>
        <a:bodyPr/>
        <a:lstStyle/>
        <a:p>
          <a:endParaRPr lang="en-US"/>
        </a:p>
      </dgm:t>
    </dgm:pt>
    <dgm:pt modelId="{2199DB66-2934-40E4-8019-90AE8F6E6C8E}" type="sibTrans" cxnId="{A1DFBF11-51E7-4D40-9594-342DECAF325F}">
      <dgm:prSet/>
      <dgm:spPr/>
      <dgm:t>
        <a:bodyPr/>
        <a:lstStyle/>
        <a:p>
          <a:endParaRPr lang="en-US"/>
        </a:p>
      </dgm:t>
    </dgm:pt>
    <dgm:pt modelId="{BE8007E5-B8E8-4CA7-A90C-3386BAAC298F}">
      <dgm:prSet/>
      <dgm:spPr/>
      <dgm:t>
        <a:bodyPr/>
        <a:lstStyle/>
        <a:p>
          <a:r>
            <a:rPr lang="mi-NZ" dirty="0"/>
            <a:t>Keep a container in the fridge for garlic, onion and carrot skins, bits of celery, for homemade stock</a:t>
          </a:r>
          <a:endParaRPr lang="en-US" dirty="0"/>
        </a:p>
      </dgm:t>
    </dgm:pt>
    <dgm:pt modelId="{B1C0733D-CA9C-4E83-AC1F-327E9ADE5791}" type="parTrans" cxnId="{9A9507F5-A3B2-40DD-B17E-EBC47E584020}">
      <dgm:prSet/>
      <dgm:spPr/>
      <dgm:t>
        <a:bodyPr/>
        <a:lstStyle/>
        <a:p>
          <a:endParaRPr lang="en-US"/>
        </a:p>
      </dgm:t>
    </dgm:pt>
    <dgm:pt modelId="{78F36DB5-841A-4A2B-98F8-681AE2C0AC8F}" type="sibTrans" cxnId="{9A9507F5-A3B2-40DD-B17E-EBC47E584020}">
      <dgm:prSet/>
      <dgm:spPr/>
      <dgm:t>
        <a:bodyPr/>
        <a:lstStyle/>
        <a:p>
          <a:endParaRPr lang="en-US"/>
        </a:p>
      </dgm:t>
    </dgm:pt>
    <dgm:pt modelId="{2FA6A82A-756E-4190-AB6B-D5A18DAEC194}">
      <dgm:prSet/>
      <dgm:spPr/>
      <dgm:t>
        <a:bodyPr/>
        <a:lstStyle/>
        <a:p>
          <a:r>
            <a:rPr lang="mi-NZ"/>
            <a:t>Use leftovers for lunch </a:t>
          </a:r>
          <a:endParaRPr lang="en-US"/>
        </a:p>
      </dgm:t>
    </dgm:pt>
    <dgm:pt modelId="{7B169851-31F1-413C-BBD0-AAD7D1CC8B3B}" type="parTrans" cxnId="{54CC38E7-F766-4633-B4FD-40A9AD3FECF6}">
      <dgm:prSet/>
      <dgm:spPr/>
      <dgm:t>
        <a:bodyPr/>
        <a:lstStyle/>
        <a:p>
          <a:endParaRPr lang="en-US"/>
        </a:p>
      </dgm:t>
    </dgm:pt>
    <dgm:pt modelId="{13232677-2B52-40C5-BED2-1B9ACB203EF8}" type="sibTrans" cxnId="{54CC38E7-F766-4633-B4FD-40A9AD3FECF6}">
      <dgm:prSet/>
      <dgm:spPr/>
      <dgm:t>
        <a:bodyPr/>
        <a:lstStyle/>
        <a:p>
          <a:endParaRPr lang="en-US"/>
        </a:p>
      </dgm:t>
    </dgm:pt>
    <dgm:pt modelId="{FA835831-EDE8-4FA2-80E3-2D2ADE8F2BD6}">
      <dgm:prSet/>
      <dgm:spPr/>
      <dgm:t>
        <a:bodyPr/>
        <a:lstStyle/>
        <a:p>
          <a:r>
            <a:rPr lang="mi-NZ"/>
            <a:t>Use bread custs </a:t>
          </a:r>
          <a:endParaRPr lang="en-US"/>
        </a:p>
      </dgm:t>
    </dgm:pt>
    <dgm:pt modelId="{C8064B73-8BC6-495F-BACB-3262F8541A2F}" type="parTrans" cxnId="{59D01F8A-5320-4300-99A8-04C44BB6C6F6}">
      <dgm:prSet/>
      <dgm:spPr/>
      <dgm:t>
        <a:bodyPr/>
        <a:lstStyle/>
        <a:p>
          <a:endParaRPr lang="en-US"/>
        </a:p>
      </dgm:t>
    </dgm:pt>
    <dgm:pt modelId="{977D7FC3-7B4C-448C-83BE-BE37E67261AB}" type="sibTrans" cxnId="{59D01F8A-5320-4300-99A8-04C44BB6C6F6}">
      <dgm:prSet/>
      <dgm:spPr/>
      <dgm:t>
        <a:bodyPr/>
        <a:lstStyle/>
        <a:p>
          <a:endParaRPr lang="en-US"/>
        </a:p>
      </dgm:t>
    </dgm:pt>
    <dgm:pt modelId="{CD9D246D-DC3D-47F4-B966-77F241F5E696}">
      <dgm:prSet/>
      <dgm:spPr/>
      <dgm:t>
        <a:bodyPr/>
        <a:lstStyle/>
        <a:p>
          <a:r>
            <a:rPr lang="mi-NZ" dirty="0"/>
            <a:t>Anything you can’t eat, compost or feed to the chickens</a:t>
          </a:r>
          <a:endParaRPr lang="en-US" dirty="0"/>
        </a:p>
      </dgm:t>
    </dgm:pt>
    <dgm:pt modelId="{904BEE89-8B26-4C10-8A40-A7604CA97F7D}" type="parTrans" cxnId="{58917BE7-6DA0-4BC6-8EA7-EA84722A05CC}">
      <dgm:prSet/>
      <dgm:spPr/>
      <dgm:t>
        <a:bodyPr/>
        <a:lstStyle/>
        <a:p>
          <a:endParaRPr lang="en-US"/>
        </a:p>
      </dgm:t>
    </dgm:pt>
    <dgm:pt modelId="{65B2B18B-6599-4376-817F-13E468B233C5}" type="sibTrans" cxnId="{58917BE7-6DA0-4BC6-8EA7-EA84722A05CC}">
      <dgm:prSet/>
      <dgm:spPr/>
      <dgm:t>
        <a:bodyPr/>
        <a:lstStyle/>
        <a:p>
          <a:endParaRPr lang="en-US"/>
        </a:p>
      </dgm:t>
    </dgm:pt>
    <dgm:pt modelId="{204F7525-F751-4C9F-80D7-D6CC015803F8}">
      <dgm:prSet/>
      <dgm:spPr/>
      <dgm:t>
        <a:bodyPr/>
        <a:lstStyle/>
        <a:p>
          <a:r>
            <a:rPr lang="mi-NZ" dirty="0"/>
            <a:t>Before you buy more food, do a fridge clean up and eat what’s in there first</a:t>
          </a:r>
          <a:endParaRPr lang="en-NZ" dirty="0"/>
        </a:p>
      </dgm:t>
    </dgm:pt>
    <dgm:pt modelId="{11F346F3-5824-4E8C-8A19-0795398B7A8F}" type="parTrans" cxnId="{79A49E4D-68CC-40CC-9FCB-B4BD570CBAC7}">
      <dgm:prSet/>
      <dgm:spPr/>
      <dgm:t>
        <a:bodyPr/>
        <a:lstStyle/>
        <a:p>
          <a:endParaRPr lang="en-NZ"/>
        </a:p>
      </dgm:t>
    </dgm:pt>
    <dgm:pt modelId="{5FF8B209-2296-4BDE-A8D9-FE83B2F12934}" type="sibTrans" cxnId="{79A49E4D-68CC-40CC-9FCB-B4BD570CBAC7}">
      <dgm:prSet/>
      <dgm:spPr/>
      <dgm:t>
        <a:bodyPr/>
        <a:lstStyle/>
        <a:p>
          <a:endParaRPr lang="en-NZ"/>
        </a:p>
      </dgm:t>
    </dgm:pt>
    <dgm:pt modelId="{8AB54103-4521-47C8-91E4-2807590860E5}" type="pres">
      <dgm:prSet presAssocID="{DA326F7E-534B-43F7-B866-1263F20C55C1}" presName="diagram" presStyleCnt="0">
        <dgm:presLayoutVars>
          <dgm:dir/>
          <dgm:resizeHandles val="exact"/>
        </dgm:presLayoutVars>
      </dgm:prSet>
      <dgm:spPr/>
    </dgm:pt>
    <dgm:pt modelId="{ED93D07A-BAAE-4F69-8869-F5C5EB900D43}" type="pres">
      <dgm:prSet presAssocID="{0DD0BCC1-3335-4822-8417-BC27B876E264}" presName="node" presStyleLbl="node1" presStyleIdx="0" presStyleCnt="10">
        <dgm:presLayoutVars>
          <dgm:bulletEnabled val="1"/>
        </dgm:presLayoutVars>
      </dgm:prSet>
      <dgm:spPr/>
    </dgm:pt>
    <dgm:pt modelId="{B0839512-B88E-4A1E-95F3-5578D7CD2ED7}" type="pres">
      <dgm:prSet presAssocID="{4DDAC040-ACFC-43A7-8FBA-58937F3205F7}" presName="sibTrans" presStyleCnt="0"/>
      <dgm:spPr/>
    </dgm:pt>
    <dgm:pt modelId="{0D9588B9-EFEC-4D84-9B7E-9594BAA88B9D}" type="pres">
      <dgm:prSet presAssocID="{B16D2712-C474-4CCF-876C-D7266720C476}" presName="node" presStyleLbl="node1" presStyleIdx="1" presStyleCnt="10">
        <dgm:presLayoutVars>
          <dgm:bulletEnabled val="1"/>
        </dgm:presLayoutVars>
      </dgm:prSet>
      <dgm:spPr/>
    </dgm:pt>
    <dgm:pt modelId="{1A59C914-E1BA-4175-8C5B-61CC8BE98CC2}" type="pres">
      <dgm:prSet presAssocID="{CBA68104-3245-43E5-8B7A-588DFE59467F}" presName="sibTrans" presStyleCnt="0"/>
      <dgm:spPr/>
    </dgm:pt>
    <dgm:pt modelId="{B5E4E8A8-7AE1-4696-A07D-2EA249CB275C}" type="pres">
      <dgm:prSet presAssocID="{4F1FE389-765C-406B-B5FA-9CE2E50F9081}" presName="node" presStyleLbl="node1" presStyleIdx="2" presStyleCnt="10">
        <dgm:presLayoutVars>
          <dgm:bulletEnabled val="1"/>
        </dgm:presLayoutVars>
      </dgm:prSet>
      <dgm:spPr/>
    </dgm:pt>
    <dgm:pt modelId="{AD5AB1A5-5618-4FD3-9B28-974124083742}" type="pres">
      <dgm:prSet presAssocID="{6D9BABD3-36FB-485A-A78A-8D133EEEC11A}" presName="sibTrans" presStyleCnt="0"/>
      <dgm:spPr/>
    </dgm:pt>
    <dgm:pt modelId="{8D91E3C2-A65F-41A8-B2A4-1ED4953A232B}" type="pres">
      <dgm:prSet presAssocID="{544859FE-6B02-4110-B2BD-CD3C144EE54A}" presName="node" presStyleLbl="node1" presStyleIdx="3" presStyleCnt="10">
        <dgm:presLayoutVars>
          <dgm:bulletEnabled val="1"/>
        </dgm:presLayoutVars>
      </dgm:prSet>
      <dgm:spPr/>
    </dgm:pt>
    <dgm:pt modelId="{376AAF0A-6D99-413A-9A33-3C885843F2B7}" type="pres">
      <dgm:prSet presAssocID="{2A38DFBA-975B-4145-A87C-500596D2037B}" presName="sibTrans" presStyleCnt="0"/>
      <dgm:spPr/>
    </dgm:pt>
    <dgm:pt modelId="{666B3274-2737-49D0-84C1-618184ED3DE0}" type="pres">
      <dgm:prSet presAssocID="{9AFBF179-1F30-4352-9DD2-82ECD2CEAFD3}" presName="node" presStyleLbl="node1" presStyleIdx="4" presStyleCnt="10">
        <dgm:presLayoutVars>
          <dgm:bulletEnabled val="1"/>
        </dgm:presLayoutVars>
      </dgm:prSet>
      <dgm:spPr/>
    </dgm:pt>
    <dgm:pt modelId="{5710B15C-9FF0-4D85-836D-7B8EF2A27197}" type="pres">
      <dgm:prSet presAssocID="{2199DB66-2934-40E4-8019-90AE8F6E6C8E}" presName="sibTrans" presStyleCnt="0"/>
      <dgm:spPr/>
    </dgm:pt>
    <dgm:pt modelId="{0AD34004-C742-48BB-B523-FB9AD74BC23A}" type="pres">
      <dgm:prSet presAssocID="{BE8007E5-B8E8-4CA7-A90C-3386BAAC298F}" presName="node" presStyleLbl="node1" presStyleIdx="5" presStyleCnt="10">
        <dgm:presLayoutVars>
          <dgm:bulletEnabled val="1"/>
        </dgm:presLayoutVars>
      </dgm:prSet>
      <dgm:spPr/>
    </dgm:pt>
    <dgm:pt modelId="{D1E0FC7B-C4AF-44F6-87FE-F36CDABE8212}" type="pres">
      <dgm:prSet presAssocID="{78F36DB5-841A-4A2B-98F8-681AE2C0AC8F}" presName="sibTrans" presStyleCnt="0"/>
      <dgm:spPr/>
    </dgm:pt>
    <dgm:pt modelId="{BF7B429D-2DAC-4A97-942D-F4F98F22DDDE}" type="pres">
      <dgm:prSet presAssocID="{2FA6A82A-756E-4190-AB6B-D5A18DAEC194}" presName="node" presStyleLbl="node1" presStyleIdx="6" presStyleCnt="10">
        <dgm:presLayoutVars>
          <dgm:bulletEnabled val="1"/>
        </dgm:presLayoutVars>
      </dgm:prSet>
      <dgm:spPr/>
    </dgm:pt>
    <dgm:pt modelId="{01AE9616-A8AB-4706-8226-FFCEEAB02B46}" type="pres">
      <dgm:prSet presAssocID="{13232677-2B52-40C5-BED2-1B9ACB203EF8}" presName="sibTrans" presStyleCnt="0"/>
      <dgm:spPr/>
    </dgm:pt>
    <dgm:pt modelId="{6EA96669-695E-45CB-8CE0-08F77F7E7B54}" type="pres">
      <dgm:prSet presAssocID="{FA835831-EDE8-4FA2-80E3-2D2ADE8F2BD6}" presName="node" presStyleLbl="node1" presStyleIdx="7" presStyleCnt="10">
        <dgm:presLayoutVars>
          <dgm:bulletEnabled val="1"/>
        </dgm:presLayoutVars>
      </dgm:prSet>
      <dgm:spPr/>
    </dgm:pt>
    <dgm:pt modelId="{EE720750-6385-48E2-83A1-A0E4292B0F3D}" type="pres">
      <dgm:prSet presAssocID="{977D7FC3-7B4C-448C-83BE-BE37E67261AB}" presName="sibTrans" presStyleCnt="0"/>
      <dgm:spPr/>
    </dgm:pt>
    <dgm:pt modelId="{9AC9CBCF-1D98-490B-8349-C4872F8AB876}" type="pres">
      <dgm:prSet presAssocID="{204F7525-F751-4C9F-80D7-D6CC015803F8}" presName="node" presStyleLbl="node1" presStyleIdx="8" presStyleCnt="10">
        <dgm:presLayoutVars>
          <dgm:bulletEnabled val="1"/>
        </dgm:presLayoutVars>
      </dgm:prSet>
      <dgm:spPr/>
    </dgm:pt>
    <dgm:pt modelId="{09711E28-7713-4EF0-B9FE-80685DCD2F98}" type="pres">
      <dgm:prSet presAssocID="{5FF8B209-2296-4BDE-A8D9-FE83B2F12934}" presName="sibTrans" presStyleCnt="0"/>
      <dgm:spPr/>
    </dgm:pt>
    <dgm:pt modelId="{8298A045-2718-40F6-ACB2-8A56702C7446}" type="pres">
      <dgm:prSet presAssocID="{CD9D246D-DC3D-47F4-B966-77F241F5E696}" presName="node" presStyleLbl="node1" presStyleIdx="9" presStyleCnt="10">
        <dgm:presLayoutVars>
          <dgm:bulletEnabled val="1"/>
        </dgm:presLayoutVars>
      </dgm:prSet>
      <dgm:spPr/>
    </dgm:pt>
  </dgm:ptLst>
  <dgm:cxnLst>
    <dgm:cxn modelId="{16686101-13C5-40E1-86E9-85EBD2606CCA}" srcId="{DA326F7E-534B-43F7-B866-1263F20C55C1}" destId="{4F1FE389-765C-406B-B5FA-9CE2E50F9081}" srcOrd="2" destOrd="0" parTransId="{C180FD26-C9D1-4AB3-AB8E-59DE25590A09}" sibTransId="{6D9BABD3-36FB-485A-A78A-8D133EEEC11A}"/>
    <dgm:cxn modelId="{BA838A0D-2980-48B5-99FF-CC5ED123DAAE}" type="presOf" srcId="{4F1FE389-765C-406B-B5FA-9CE2E50F9081}" destId="{B5E4E8A8-7AE1-4696-A07D-2EA249CB275C}" srcOrd="0" destOrd="0" presId="urn:microsoft.com/office/officeart/2005/8/layout/default"/>
    <dgm:cxn modelId="{A1DFBF11-51E7-4D40-9594-342DECAF325F}" srcId="{DA326F7E-534B-43F7-B866-1263F20C55C1}" destId="{9AFBF179-1F30-4352-9DD2-82ECD2CEAFD3}" srcOrd="4" destOrd="0" parTransId="{2F5D818B-5AB2-4EBF-8189-793D1DC12B69}" sibTransId="{2199DB66-2934-40E4-8019-90AE8F6E6C8E}"/>
    <dgm:cxn modelId="{D0A3FB15-605F-4670-BF4C-570CE4C3F2BD}" type="presOf" srcId="{204F7525-F751-4C9F-80D7-D6CC015803F8}" destId="{9AC9CBCF-1D98-490B-8349-C4872F8AB876}" srcOrd="0" destOrd="0" presId="urn:microsoft.com/office/officeart/2005/8/layout/default"/>
    <dgm:cxn modelId="{5F2F4C1C-DE3C-448C-989D-89371D52ACC9}" type="presOf" srcId="{B16D2712-C474-4CCF-876C-D7266720C476}" destId="{0D9588B9-EFEC-4D84-9B7E-9594BAA88B9D}" srcOrd="0" destOrd="0" presId="urn:microsoft.com/office/officeart/2005/8/layout/default"/>
    <dgm:cxn modelId="{A8762F41-42C2-4027-919B-3A068F34827A}" type="presOf" srcId="{544859FE-6B02-4110-B2BD-CD3C144EE54A}" destId="{8D91E3C2-A65F-41A8-B2A4-1ED4953A232B}" srcOrd="0" destOrd="0" presId="urn:microsoft.com/office/officeart/2005/8/layout/default"/>
    <dgm:cxn modelId="{B226A467-60C0-4E82-B832-C49BCEFE5384}" type="presOf" srcId="{9AFBF179-1F30-4352-9DD2-82ECD2CEAFD3}" destId="{666B3274-2737-49D0-84C1-618184ED3DE0}" srcOrd="0" destOrd="0" presId="urn:microsoft.com/office/officeart/2005/8/layout/default"/>
    <dgm:cxn modelId="{79A49E4D-68CC-40CC-9FCB-B4BD570CBAC7}" srcId="{DA326F7E-534B-43F7-B866-1263F20C55C1}" destId="{204F7525-F751-4C9F-80D7-D6CC015803F8}" srcOrd="8" destOrd="0" parTransId="{11F346F3-5824-4E8C-8A19-0795398B7A8F}" sibTransId="{5FF8B209-2296-4BDE-A8D9-FE83B2F12934}"/>
    <dgm:cxn modelId="{D25C247B-F9CC-4E47-BFC5-A66A946AD3DA}" type="presOf" srcId="{FA835831-EDE8-4FA2-80E3-2D2ADE8F2BD6}" destId="{6EA96669-695E-45CB-8CE0-08F77F7E7B54}" srcOrd="0" destOrd="0" presId="urn:microsoft.com/office/officeart/2005/8/layout/default"/>
    <dgm:cxn modelId="{A790E585-3C2A-41BE-A9A5-0AB976EAF208}" type="presOf" srcId="{CD9D246D-DC3D-47F4-B966-77F241F5E696}" destId="{8298A045-2718-40F6-ACB2-8A56702C7446}" srcOrd="0" destOrd="0" presId="urn:microsoft.com/office/officeart/2005/8/layout/default"/>
    <dgm:cxn modelId="{59D01F8A-5320-4300-99A8-04C44BB6C6F6}" srcId="{DA326F7E-534B-43F7-B866-1263F20C55C1}" destId="{FA835831-EDE8-4FA2-80E3-2D2ADE8F2BD6}" srcOrd="7" destOrd="0" parTransId="{C8064B73-8BC6-495F-BACB-3262F8541A2F}" sibTransId="{977D7FC3-7B4C-448C-83BE-BE37E67261AB}"/>
    <dgm:cxn modelId="{EEF1669F-F6E0-4B21-84C8-A08E9E4BBE5D}" srcId="{DA326F7E-534B-43F7-B866-1263F20C55C1}" destId="{0DD0BCC1-3335-4822-8417-BC27B876E264}" srcOrd="0" destOrd="0" parTransId="{C2279E10-AEFC-45D2-AD90-C44D352947AE}" sibTransId="{4DDAC040-ACFC-43A7-8FBA-58937F3205F7}"/>
    <dgm:cxn modelId="{6B6458B0-5E3A-4498-A8E8-2AB6BE4D4199}" type="presOf" srcId="{0DD0BCC1-3335-4822-8417-BC27B876E264}" destId="{ED93D07A-BAAE-4F69-8869-F5C5EB900D43}" srcOrd="0" destOrd="0" presId="urn:microsoft.com/office/officeart/2005/8/layout/default"/>
    <dgm:cxn modelId="{EF70C1BC-8418-496D-8012-D6D4EC26C13A}" type="presOf" srcId="{DA326F7E-534B-43F7-B866-1263F20C55C1}" destId="{8AB54103-4521-47C8-91E4-2807590860E5}" srcOrd="0" destOrd="0" presId="urn:microsoft.com/office/officeart/2005/8/layout/default"/>
    <dgm:cxn modelId="{0EBFB8C5-73B4-4FB5-8857-52C17A312F46}" srcId="{DA326F7E-534B-43F7-B866-1263F20C55C1}" destId="{B16D2712-C474-4CCF-876C-D7266720C476}" srcOrd="1" destOrd="0" parTransId="{0E790CEB-FA3D-4BC4-BA6F-408914D1C47A}" sibTransId="{CBA68104-3245-43E5-8B7A-588DFE59467F}"/>
    <dgm:cxn modelId="{B44AD5D4-6CC9-4BD1-8355-127988F833D4}" srcId="{DA326F7E-534B-43F7-B866-1263F20C55C1}" destId="{544859FE-6B02-4110-B2BD-CD3C144EE54A}" srcOrd="3" destOrd="0" parTransId="{582CB795-162A-48FA-8966-D550F9105A43}" sibTransId="{2A38DFBA-975B-4145-A87C-500596D2037B}"/>
    <dgm:cxn modelId="{0DE0DAD8-6882-4971-A04D-3830E19E0278}" type="presOf" srcId="{2FA6A82A-756E-4190-AB6B-D5A18DAEC194}" destId="{BF7B429D-2DAC-4A97-942D-F4F98F22DDDE}" srcOrd="0" destOrd="0" presId="urn:microsoft.com/office/officeart/2005/8/layout/default"/>
    <dgm:cxn modelId="{54CC38E7-F766-4633-B4FD-40A9AD3FECF6}" srcId="{DA326F7E-534B-43F7-B866-1263F20C55C1}" destId="{2FA6A82A-756E-4190-AB6B-D5A18DAEC194}" srcOrd="6" destOrd="0" parTransId="{7B169851-31F1-413C-BBD0-AAD7D1CC8B3B}" sibTransId="{13232677-2B52-40C5-BED2-1B9ACB203EF8}"/>
    <dgm:cxn modelId="{58917BE7-6DA0-4BC6-8EA7-EA84722A05CC}" srcId="{DA326F7E-534B-43F7-B866-1263F20C55C1}" destId="{CD9D246D-DC3D-47F4-B966-77F241F5E696}" srcOrd="9" destOrd="0" parTransId="{904BEE89-8B26-4C10-8A40-A7604CA97F7D}" sibTransId="{65B2B18B-6599-4376-817F-13E468B233C5}"/>
    <dgm:cxn modelId="{FB8CA2EF-5480-4A4F-BFEA-6E3DFBA9D58E}" type="presOf" srcId="{BE8007E5-B8E8-4CA7-A90C-3386BAAC298F}" destId="{0AD34004-C742-48BB-B523-FB9AD74BC23A}" srcOrd="0" destOrd="0" presId="urn:microsoft.com/office/officeart/2005/8/layout/default"/>
    <dgm:cxn modelId="{9A9507F5-A3B2-40DD-B17E-EBC47E584020}" srcId="{DA326F7E-534B-43F7-B866-1263F20C55C1}" destId="{BE8007E5-B8E8-4CA7-A90C-3386BAAC298F}" srcOrd="5" destOrd="0" parTransId="{B1C0733D-CA9C-4E83-AC1F-327E9ADE5791}" sibTransId="{78F36DB5-841A-4A2B-98F8-681AE2C0AC8F}"/>
    <dgm:cxn modelId="{1BD65CEE-C2CC-4310-B7FB-BA45E256DA16}" type="presParOf" srcId="{8AB54103-4521-47C8-91E4-2807590860E5}" destId="{ED93D07A-BAAE-4F69-8869-F5C5EB900D43}" srcOrd="0" destOrd="0" presId="urn:microsoft.com/office/officeart/2005/8/layout/default"/>
    <dgm:cxn modelId="{ABB99ECB-CD75-4001-93CD-AD16FDE60ED2}" type="presParOf" srcId="{8AB54103-4521-47C8-91E4-2807590860E5}" destId="{B0839512-B88E-4A1E-95F3-5578D7CD2ED7}" srcOrd="1" destOrd="0" presId="urn:microsoft.com/office/officeart/2005/8/layout/default"/>
    <dgm:cxn modelId="{E8978522-1066-479E-ADE5-0DFDEC5A88CD}" type="presParOf" srcId="{8AB54103-4521-47C8-91E4-2807590860E5}" destId="{0D9588B9-EFEC-4D84-9B7E-9594BAA88B9D}" srcOrd="2" destOrd="0" presId="urn:microsoft.com/office/officeart/2005/8/layout/default"/>
    <dgm:cxn modelId="{DC71EACA-ECFF-4B2E-A749-ABED90F9EE0E}" type="presParOf" srcId="{8AB54103-4521-47C8-91E4-2807590860E5}" destId="{1A59C914-E1BA-4175-8C5B-61CC8BE98CC2}" srcOrd="3" destOrd="0" presId="urn:microsoft.com/office/officeart/2005/8/layout/default"/>
    <dgm:cxn modelId="{9BB5BA8E-0C4A-450F-BEAD-0B04C06C558A}" type="presParOf" srcId="{8AB54103-4521-47C8-91E4-2807590860E5}" destId="{B5E4E8A8-7AE1-4696-A07D-2EA249CB275C}" srcOrd="4" destOrd="0" presId="urn:microsoft.com/office/officeart/2005/8/layout/default"/>
    <dgm:cxn modelId="{28D3037B-B4AB-408C-8431-75F1DD7F0A59}" type="presParOf" srcId="{8AB54103-4521-47C8-91E4-2807590860E5}" destId="{AD5AB1A5-5618-4FD3-9B28-974124083742}" srcOrd="5" destOrd="0" presId="urn:microsoft.com/office/officeart/2005/8/layout/default"/>
    <dgm:cxn modelId="{D3F9EC7F-650F-4D64-8B02-DD074E075AF4}" type="presParOf" srcId="{8AB54103-4521-47C8-91E4-2807590860E5}" destId="{8D91E3C2-A65F-41A8-B2A4-1ED4953A232B}" srcOrd="6" destOrd="0" presId="urn:microsoft.com/office/officeart/2005/8/layout/default"/>
    <dgm:cxn modelId="{5C4585AF-539F-4D64-89A0-F5F358591558}" type="presParOf" srcId="{8AB54103-4521-47C8-91E4-2807590860E5}" destId="{376AAF0A-6D99-413A-9A33-3C885843F2B7}" srcOrd="7" destOrd="0" presId="urn:microsoft.com/office/officeart/2005/8/layout/default"/>
    <dgm:cxn modelId="{9547F3BD-8AA9-4666-B464-78AAA169C164}" type="presParOf" srcId="{8AB54103-4521-47C8-91E4-2807590860E5}" destId="{666B3274-2737-49D0-84C1-618184ED3DE0}" srcOrd="8" destOrd="0" presId="urn:microsoft.com/office/officeart/2005/8/layout/default"/>
    <dgm:cxn modelId="{97A09D06-EF2C-465F-9055-EA4055ABAE79}" type="presParOf" srcId="{8AB54103-4521-47C8-91E4-2807590860E5}" destId="{5710B15C-9FF0-4D85-836D-7B8EF2A27197}" srcOrd="9" destOrd="0" presId="urn:microsoft.com/office/officeart/2005/8/layout/default"/>
    <dgm:cxn modelId="{6C0FCCC8-3738-40CB-94D6-1B7B70CE2505}" type="presParOf" srcId="{8AB54103-4521-47C8-91E4-2807590860E5}" destId="{0AD34004-C742-48BB-B523-FB9AD74BC23A}" srcOrd="10" destOrd="0" presId="urn:microsoft.com/office/officeart/2005/8/layout/default"/>
    <dgm:cxn modelId="{C28EE5DF-4738-4EDC-A909-FD48864A9233}" type="presParOf" srcId="{8AB54103-4521-47C8-91E4-2807590860E5}" destId="{D1E0FC7B-C4AF-44F6-87FE-F36CDABE8212}" srcOrd="11" destOrd="0" presId="urn:microsoft.com/office/officeart/2005/8/layout/default"/>
    <dgm:cxn modelId="{1406AA18-3A44-4BFB-B2F1-C6C232C207CB}" type="presParOf" srcId="{8AB54103-4521-47C8-91E4-2807590860E5}" destId="{BF7B429D-2DAC-4A97-942D-F4F98F22DDDE}" srcOrd="12" destOrd="0" presId="urn:microsoft.com/office/officeart/2005/8/layout/default"/>
    <dgm:cxn modelId="{8E3DBB24-183B-41E5-93DC-53482A080ADC}" type="presParOf" srcId="{8AB54103-4521-47C8-91E4-2807590860E5}" destId="{01AE9616-A8AB-4706-8226-FFCEEAB02B46}" srcOrd="13" destOrd="0" presId="urn:microsoft.com/office/officeart/2005/8/layout/default"/>
    <dgm:cxn modelId="{B1BD8DAE-F5EF-4D1F-949F-9CEAF93131DB}" type="presParOf" srcId="{8AB54103-4521-47C8-91E4-2807590860E5}" destId="{6EA96669-695E-45CB-8CE0-08F77F7E7B54}" srcOrd="14" destOrd="0" presId="urn:microsoft.com/office/officeart/2005/8/layout/default"/>
    <dgm:cxn modelId="{D7A5FFDD-D86D-4501-BF6A-C3BD5969E301}" type="presParOf" srcId="{8AB54103-4521-47C8-91E4-2807590860E5}" destId="{EE720750-6385-48E2-83A1-A0E4292B0F3D}" srcOrd="15" destOrd="0" presId="urn:microsoft.com/office/officeart/2005/8/layout/default"/>
    <dgm:cxn modelId="{2572AA30-10FA-4449-B4A5-B4D9171511EC}" type="presParOf" srcId="{8AB54103-4521-47C8-91E4-2807590860E5}" destId="{9AC9CBCF-1D98-490B-8349-C4872F8AB876}" srcOrd="16" destOrd="0" presId="urn:microsoft.com/office/officeart/2005/8/layout/default"/>
    <dgm:cxn modelId="{3B09B45A-5475-4013-A053-073CE8CC8793}" type="presParOf" srcId="{8AB54103-4521-47C8-91E4-2807590860E5}" destId="{09711E28-7713-4EF0-B9FE-80685DCD2F98}" srcOrd="17" destOrd="0" presId="urn:microsoft.com/office/officeart/2005/8/layout/default"/>
    <dgm:cxn modelId="{ABD180AB-E467-446B-9683-25282B2961F3}" type="presParOf" srcId="{8AB54103-4521-47C8-91E4-2807590860E5}" destId="{8298A045-2718-40F6-ACB2-8A56702C7446}"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F67032-DE50-454F-B961-D9498A50D88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442A84-CEF3-472F-B5FB-1AD631ABA4B8}">
      <dgm:prSet/>
      <dgm:spPr/>
      <dgm:t>
        <a:bodyPr/>
        <a:lstStyle/>
        <a:p>
          <a:pPr>
            <a:lnSpc>
              <a:spcPct val="100000"/>
            </a:lnSpc>
          </a:pPr>
          <a:r>
            <a:rPr lang="en-NZ"/>
            <a:t>We all buy too much stuff. Stuff on sale, stuff we think we’ll use but don’t, stuff that’s in fashion…we need to stop buying so much stuff.</a:t>
          </a:r>
          <a:endParaRPr lang="en-US"/>
        </a:p>
      </dgm:t>
    </dgm:pt>
    <dgm:pt modelId="{ED007F5A-A95E-44A3-96F0-D5C58D78C20E}" type="parTrans" cxnId="{67B573F4-5E52-4D4F-983E-90F56A2BDBE6}">
      <dgm:prSet/>
      <dgm:spPr/>
      <dgm:t>
        <a:bodyPr/>
        <a:lstStyle/>
        <a:p>
          <a:endParaRPr lang="en-US"/>
        </a:p>
      </dgm:t>
    </dgm:pt>
    <dgm:pt modelId="{DEF06401-9438-420F-BBC0-B307E2594142}" type="sibTrans" cxnId="{67B573F4-5E52-4D4F-983E-90F56A2BDBE6}">
      <dgm:prSet/>
      <dgm:spPr/>
      <dgm:t>
        <a:bodyPr/>
        <a:lstStyle/>
        <a:p>
          <a:pPr>
            <a:lnSpc>
              <a:spcPct val="100000"/>
            </a:lnSpc>
          </a:pPr>
          <a:endParaRPr lang="en-US"/>
        </a:p>
      </dgm:t>
    </dgm:pt>
    <dgm:pt modelId="{9D875DC5-7E52-46B1-9B58-12E081BC5978}">
      <dgm:prSet/>
      <dgm:spPr/>
      <dgm:t>
        <a:bodyPr/>
        <a:lstStyle/>
        <a:p>
          <a:pPr>
            <a:lnSpc>
              <a:spcPct val="100000"/>
            </a:lnSpc>
          </a:pPr>
          <a:r>
            <a:rPr lang="en-NZ" dirty="0"/>
            <a:t>Clutter inside our house can have a negative impact on our house and health, give away what you don’t use or need. </a:t>
          </a:r>
          <a:endParaRPr lang="en-US" dirty="0"/>
        </a:p>
      </dgm:t>
    </dgm:pt>
    <dgm:pt modelId="{6547F41E-29AE-4DFD-B76B-310EAECA574C}" type="parTrans" cxnId="{E79933DD-ACA9-429D-B5A1-EE8F976971C5}">
      <dgm:prSet/>
      <dgm:spPr/>
      <dgm:t>
        <a:bodyPr/>
        <a:lstStyle/>
        <a:p>
          <a:endParaRPr lang="en-US"/>
        </a:p>
      </dgm:t>
    </dgm:pt>
    <dgm:pt modelId="{0BA5108C-0F79-4190-9D7F-0E2D3D4996C4}" type="sibTrans" cxnId="{E79933DD-ACA9-429D-B5A1-EE8F976971C5}">
      <dgm:prSet/>
      <dgm:spPr/>
      <dgm:t>
        <a:bodyPr/>
        <a:lstStyle/>
        <a:p>
          <a:pPr>
            <a:lnSpc>
              <a:spcPct val="100000"/>
            </a:lnSpc>
          </a:pPr>
          <a:endParaRPr lang="en-US"/>
        </a:p>
      </dgm:t>
    </dgm:pt>
    <dgm:pt modelId="{92353278-E355-4D1F-A9C5-C90FE7D8D616}">
      <dgm:prSet/>
      <dgm:spPr/>
      <dgm:t>
        <a:bodyPr/>
        <a:lstStyle/>
        <a:p>
          <a:pPr>
            <a:lnSpc>
              <a:spcPct val="100000"/>
            </a:lnSpc>
          </a:pPr>
          <a:r>
            <a:rPr lang="en-NZ"/>
            <a:t>Throwing food away is a waste. Compost any food you can’t eat.</a:t>
          </a:r>
          <a:endParaRPr lang="en-US"/>
        </a:p>
      </dgm:t>
    </dgm:pt>
    <dgm:pt modelId="{2488C3FA-F44C-46BE-AAD4-762090B3F3C5}" type="parTrans" cxnId="{A3687FEE-B59B-43F8-AAFA-11B64BAB10CF}">
      <dgm:prSet/>
      <dgm:spPr/>
      <dgm:t>
        <a:bodyPr/>
        <a:lstStyle/>
        <a:p>
          <a:endParaRPr lang="en-US"/>
        </a:p>
      </dgm:t>
    </dgm:pt>
    <dgm:pt modelId="{D7BFA48F-80DD-4479-905C-ED95337D0995}" type="sibTrans" cxnId="{A3687FEE-B59B-43F8-AAFA-11B64BAB10CF}">
      <dgm:prSet/>
      <dgm:spPr/>
      <dgm:t>
        <a:bodyPr/>
        <a:lstStyle/>
        <a:p>
          <a:pPr>
            <a:lnSpc>
              <a:spcPct val="100000"/>
            </a:lnSpc>
          </a:pPr>
          <a:endParaRPr lang="en-US"/>
        </a:p>
      </dgm:t>
    </dgm:pt>
    <dgm:pt modelId="{07AD4252-20B8-48E0-AAE9-ABDA2C1B2324}">
      <dgm:prSet/>
      <dgm:spPr/>
      <dgm:t>
        <a:bodyPr/>
        <a:lstStyle/>
        <a:p>
          <a:pPr>
            <a:lnSpc>
              <a:spcPct val="100000"/>
            </a:lnSpc>
          </a:pPr>
          <a:r>
            <a:rPr lang="en-NZ"/>
            <a:t>A lot of plastics can be recycled in Tauranga.</a:t>
          </a:r>
          <a:endParaRPr lang="en-US"/>
        </a:p>
      </dgm:t>
    </dgm:pt>
    <dgm:pt modelId="{8196E2B0-1FB4-4307-A609-8691FC526CD1}" type="parTrans" cxnId="{63E56CF6-8C81-4DAB-B1A8-85001B22E862}">
      <dgm:prSet/>
      <dgm:spPr/>
      <dgm:t>
        <a:bodyPr/>
        <a:lstStyle/>
        <a:p>
          <a:endParaRPr lang="en-US"/>
        </a:p>
      </dgm:t>
    </dgm:pt>
    <dgm:pt modelId="{2869EF3C-C200-4824-A785-9BACAD6521AA}" type="sibTrans" cxnId="{63E56CF6-8C81-4DAB-B1A8-85001B22E862}">
      <dgm:prSet/>
      <dgm:spPr/>
      <dgm:t>
        <a:bodyPr/>
        <a:lstStyle/>
        <a:p>
          <a:pPr>
            <a:lnSpc>
              <a:spcPct val="100000"/>
            </a:lnSpc>
          </a:pPr>
          <a:endParaRPr lang="en-US"/>
        </a:p>
      </dgm:t>
    </dgm:pt>
    <dgm:pt modelId="{5E8F6863-61A4-4DCF-AB3E-6146BBA2E7E6}">
      <dgm:prSet/>
      <dgm:spPr/>
      <dgm:t>
        <a:bodyPr/>
        <a:lstStyle/>
        <a:p>
          <a:pPr>
            <a:lnSpc>
              <a:spcPct val="100000"/>
            </a:lnSpc>
          </a:pPr>
          <a:r>
            <a:rPr lang="en-NZ"/>
            <a:t>E-Waste and small electrical appliances can also be recycled </a:t>
          </a:r>
          <a:endParaRPr lang="en-US"/>
        </a:p>
      </dgm:t>
    </dgm:pt>
    <dgm:pt modelId="{2CC69D62-3AD2-47DB-B5DF-E1DAEF3594B5}" type="parTrans" cxnId="{5DC6EE49-0F46-4D00-B0B2-C77F00D33951}">
      <dgm:prSet/>
      <dgm:spPr/>
      <dgm:t>
        <a:bodyPr/>
        <a:lstStyle/>
        <a:p>
          <a:endParaRPr lang="en-US"/>
        </a:p>
      </dgm:t>
    </dgm:pt>
    <dgm:pt modelId="{94FF5176-2388-4B33-B3CB-B1F540AFC854}" type="sibTrans" cxnId="{5DC6EE49-0F46-4D00-B0B2-C77F00D33951}">
      <dgm:prSet/>
      <dgm:spPr/>
      <dgm:t>
        <a:bodyPr/>
        <a:lstStyle/>
        <a:p>
          <a:endParaRPr lang="en-US"/>
        </a:p>
      </dgm:t>
    </dgm:pt>
    <dgm:pt modelId="{7123F128-84CF-40D6-BA93-FE95890AFC79}" type="pres">
      <dgm:prSet presAssocID="{CEF67032-DE50-454F-B961-D9498A50D888}" presName="root" presStyleCnt="0">
        <dgm:presLayoutVars>
          <dgm:dir/>
          <dgm:resizeHandles val="exact"/>
        </dgm:presLayoutVars>
      </dgm:prSet>
      <dgm:spPr/>
    </dgm:pt>
    <dgm:pt modelId="{EB102A14-66A6-402A-93FE-2D60EEC59824}" type="pres">
      <dgm:prSet presAssocID="{1B442A84-CEF3-472F-B5FB-1AD631ABA4B8}" presName="compNode" presStyleCnt="0"/>
      <dgm:spPr/>
    </dgm:pt>
    <dgm:pt modelId="{9AC3E9BC-1982-40BC-B802-7F2BA655929B}" type="pres">
      <dgm:prSet presAssocID="{1B442A84-CEF3-472F-B5FB-1AD631ABA4B8}" presName="bgRect" presStyleLbl="bgShp" presStyleIdx="0" presStyleCnt="5"/>
      <dgm:spPr/>
    </dgm:pt>
    <dgm:pt modelId="{9FBA25E6-6852-4C2F-8B31-A8E84EF0E0D9}" type="pres">
      <dgm:prSet presAssocID="{1B442A84-CEF3-472F-B5FB-1AD631ABA4B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7598D4FC-5595-4BDE-AB45-C3AED36EC023}" type="pres">
      <dgm:prSet presAssocID="{1B442A84-CEF3-472F-B5FB-1AD631ABA4B8}" presName="spaceRect" presStyleCnt="0"/>
      <dgm:spPr/>
    </dgm:pt>
    <dgm:pt modelId="{E1C4469D-F09E-46DE-848A-5877ADB1DDA8}" type="pres">
      <dgm:prSet presAssocID="{1B442A84-CEF3-472F-B5FB-1AD631ABA4B8}" presName="parTx" presStyleLbl="revTx" presStyleIdx="0" presStyleCnt="5">
        <dgm:presLayoutVars>
          <dgm:chMax val="0"/>
          <dgm:chPref val="0"/>
        </dgm:presLayoutVars>
      </dgm:prSet>
      <dgm:spPr/>
    </dgm:pt>
    <dgm:pt modelId="{314F9773-6D3C-4709-9A1D-7E33E04707CA}" type="pres">
      <dgm:prSet presAssocID="{DEF06401-9438-420F-BBC0-B307E2594142}" presName="sibTrans" presStyleCnt="0"/>
      <dgm:spPr/>
    </dgm:pt>
    <dgm:pt modelId="{171896D9-4A65-47E7-9153-C02830C64A3D}" type="pres">
      <dgm:prSet presAssocID="{9D875DC5-7E52-46B1-9B58-12E081BC5978}" presName="compNode" presStyleCnt="0"/>
      <dgm:spPr/>
    </dgm:pt>
    <dgm:pt modelId="{8686055D-C9C8-456A-AC3E-876160731701}" type="pres">
      <dgm:prSet presAssocID="{9D875DC5-7E52-46B1-9B58-12E081BC5978}" presName="bgRect" presStyleLbl="bgShp" presStyleIdx="1" presStyleCnt="5"/>
      <dgm:spPr/>
    </dgm:pt>
    <dgm:pt modelId="{7590B2A0-0A6B-4748-B4DA-C1EA3B192855}" type="pres">
      <dgm:prSet presAssocID="{9D875DC5-7E52-46B1-9B58-12E081BC597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5C7AF2F9-BDC9-4B38-A1BA-CEC755D87791}" type="pres">
      <dgm:prSet presAssocID="{9D875DC5-7E52-46B1-9B58-12E081BC5978}" presName="spaceRect" presStyleCnt="0"/>
      <dgm:spPr/>
    </dgm:pt>
    <dgm:pt modelId="{99C2DDF7-D81F-4D6E-A334-B10102236F1F}" type="pres">
      <dgm:prSet presAssocID="{9D875DC5-7E52-46B1-9B58-12E081BC5978}" presName="parTx" presStyleLbl="revTx" presStyleIdx="1" presStyleCnt="5">
        <dgm:presLayoutVars>
          <dgm:chMax val="0"/>
          <dgm:chPref val="0"/>
        </dgm:presLayoutVars>
      </dgm:prSet>
      <dgm:spPr/>
    </dgm:pt>
    <dgm:pt modelId="{413D24DF-1AE2-4A41-B8C3-68E6B014FB2E}" type="pres">
      <dgm:prSet presAssocID="{0BA5108C-0F79-4190-9D7F-0E2D3D4996C4}" presName="sibTrans" presStyleCnt="0"/>
      <dgm:spPr/>
    </dgm:pt>
    <dgm:pt modelId="{97737F2B-1482-466B-B6F1-E008342D0814}" type="pres">
      <dgm:prSet presAssocID="{92353278-E355-4D1F-A9C5-C90FE7D8D616}" presName="compNode" presStyleCnt="0"/>
      <dgm:spPr/>
    </dgm:pt>
    <dgm:pt modelId="{3F0B2FA6-ACF9-42CA-A29F-B18DF2A82135}" type="pres">
      <dgm:prSet presAssocID="{92353278-E355-4D1F-A9C5-C90FE7D8D616}" presName="bgRect" presStyleLbl="bgShp" presStyleIdx="2" presStyleCnt="5"/>
      <dgm:spPr/>
    </dgm:pt>
    <dgm:pt modelId="{6203F784-5E97-47E5-A1F1-24D8D77CF437}" type="pres">
      <dgm:prSet presAssocID="{92353278-E355-4D1F-A9C5-C90FE7D8D61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cle Sign"/>
        </a:ext>
      </dgm:extLst>
    </dgm:pt>
    <dgm:pt modelId="{B4693CDB-BC14-4719-A964-EEFEC445641C}" type="pres">
      <dgm:prSet presAssocID="{92353278-E355-4D1F-A9C5-C90FE7D8D616}" presName="spaceRect" presStyleCnt="0"/>
      <dgm:spPr/>
    </dgm:pt>
    <dgm:pt modelId="{DED28921-E0AF-46DE-9AB1-877FBFDD0ED9}" type="pres">
      <dgm:prSet presAssocID="{92353278-E355-4D1F-A9C5-C90FE7D8D616}" presName="parTx" presStyleLbl="revTx" presStyleIdx="2" presStyleCnt="5">
        <dgm:presLayoutVars>
          <dgm:chMax val="0"/>
          <dgm:chPref val="0"/>
        </dgm:presLayoutVars>
      </dgm:prSet>
      <dgm:spPr/>
    </dgm:pt>
    <dgm:pt modelId="{B714CE02-F663-4249-B0CA-5FBD44B361C6}" type="pres">
      <dgm:prSet presAssocID="{D7BFA48F-80DD-4479-905C-ED95337D0995}" presName="sibTrans" presStyleCnt="0"/>
      <dgm:spPr/>
    </dgm:pt>
    <dgm:pt modelId="{A4DE19EA-D75B-47CA-9959-094593389CB8}" type="pres">
      <dgm:prSet presAssocID="{07AD4252-20B8-48E0-AAE9-ABDA2C1B2324}" presName="compNode" presStyleCnt="0"/>
      <dgm:spPr/>
    </dgm:pt>
    <dgm:pt modelId="{C36CCD8E-B8CE-4F52-AB93-0A86FEC19936}" type="pres">
      <dgm:prSet presAssocID="{07AD4252-20B8-48E0-AAE9-ABDA2C1B2324}" presName="bgRect" presStyleLbl="bgShp" presStyleIdx="3" presStyleCnt="5"/>
      <dgm:spPr/>
    </dgm:pt>
    <dgm:pt modelId="{227E67D1-C184-4679-B394-E85685A8B2DE}" type="pres">
      <dgm:prSet presAssocID="{07AD4252-20B8-48E0-AAE9-ABDA2C1B232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ycle"/>
        </a:ext>
      </dgm:extLst>
    </dgm:pt>
    <dgm:pt modelId="{78155F44-CD06-4C5F-8F6A-1C998A231810}" type="pres">
      <dgm:prSet presAssocID="{07AD4252-20B8-48E0-AAE9-ABDA2C1B2324}" presName="spaceRect" presStyleCnt="0"/>
      <dgm:spPr/>
    </dgm:pt>
    <dgm:pt modelId="{DE539243-D870-43FF-AAD8-196E6A5E3696}" type="pres">
      <dgm:prSet presAssocID="{07AD4252-20B8-48E0-AAE9-ABDA2C1B2324}" presName="parTx" presStyleLbl="revTx" presStyleIdx="3" presStyleCnt="5">
        <dgm:presLayoutVars>
          <dgm:chMax val="0"/>
          <dgm:chPref val="0"/>
        </dgm:presLayoutVars>
      </dgm:prSet>
      <dgm:spPr/>
    </dgm:pt>
    <dgm:pt modelId="{6EE01996-9BCD-4831-BCF1-5F94CD0F94C9}" type="pres">
      <dgm:prSet presAssocID="{2869EF3C-C200-4824-A785-9BACAD6521AA}" presName="sibTrans" presStyleCnt="0"/>
      <dgm:spPr/>
    </dgm:pt>
    <dgm:pt modelId="{76ADB0AB-0E6E-4D97-96C2-195927249146}" type="pres">
      <dgm:prSet presAssocID="{5E8F6863-61A4-4DCF-AB3E-6146BBA2E7E6}" presName="compNode" presStyleCnt="0"/>
      <dgm:spPr/>
    </dgm:pt>
    <dgm:pt modelId="{55901AE7-DA9C-42FD-9DAB-B5295F2D3120}" type="pres">
      <dgm:prSet presAssocID="{5E8F6863-61A4-4DCF-AB3E-6146BBA2E7E6}" presName="bgRect" presStyleLbl="bgShp" presStyleIdx="4" presStyleCnt="5"/>
      <dgm:spPr/>
    </dgm:pt>
    <dgm:pt modelId="{CCCA1569-8D03-42F1-AF2E-E7695BD13C22}" type="pres">
      <dgm:prSet presAssocID="{5E8F6863-61A4-4DCF-AB3E-6146BBA2E7E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lectric Car"/>
        </a:ext>
      </dgm:extLst>
    </dgm:pt>
    <dgm:pt modelId="{F0917D69-7120-4C5D-94F5-908514E1C1B1}" type="pres">
      <dgm:prSet presAssocID="{5E8F6863-61A4-4DCF-AB3E-6146BBA2E7E6}" presName="spaceRect" presStyleCnt="0"/>
      <dgm:spPr/>
    </dgm:pt>
    <dgm:pt modelId="{2E43C6A4-3D3D-49DF-B09D-4E4C797AE206}" type="pres">
      <dgm:prSet presAssocID="{5E8F6863-61A4-4DCF-AB3E-6146BBA2E7E6}" presName="parTx" presStyleLbl="revTx" presStyleIdx="4" presStyleCnt="5">
        <dgm:presLayoutVars>
          <dgm:chMax val="0"/>
          <dgm:chPref val="0"/>
        </dgm:presLayoutVars>
      </dgm:prSet>
      <dgm:spPr/>
    </dgm:pt>
  </dgm:ptLst>
  <dgm:cxnLst>
    <dgm:cxn modelId="{CF93860D-0793-42E3-9B52-AFE8300EA3D7}" type="presOf" srcId="{CEF67032-DE50-454F-B961-D9498A50D888}" destId="{7123F128-84CF-40D6-BA93-FE95890AFC79}" srcOrd="0" destOrd="0" presId="urn:microsoft.com/office/officeart/2018/2/layout/IconVerticalSolidList"/>
    <dgm:cxn modelId="{D238AE27-7BFB-4B10-AF28-22DD89DE7834}" type="presOf" srcId="{9D875DC5-7E52-46B1-9B58-12E081BC5978}" destId="{99C2DDF7-D81F-4D6E-A334-B10102236F1F}" srcOrd="0" destOrd="0" presId="urn:microsoft.com/office/officeart/2018/2/layout/IconVerticalSolidList"/>
    <dgm:cxn modelId="{A39B4C45-BE70-4C16-A413-6E1A98092FE8}" type="presOf" srcId="{1B442A84-CEF3-472F-B5FB-1AD631ABA4B8}" destId="{E1C4469D-F09E-46DE-848A-5877ADB1DDA8}" srcOrd="0" destOrd="0" presId="urn:microsoft.com/office/officeart/2018/2/layout/IconVerticalSolidList"/>
    <dgm:cxn modelId="{FFCD3447-28BD-4A36-974A-70402969A328}" type="presOf" srcId="{07AD4252-20B8-48E0-AAE9-ABDA2C1B2324}" destId="{DE539243-D870-43FF-AAD8-196E6A5E3696}" srcOrd="0" destOrd="0" presId="urn:microsoft.com/office/officeart/2018/2/layout/IconVerticalSolidList"/>
    <dgm:cxn modelId="{5DC6EE49-0F46-4D00-B0B2-C77F00D33951}" srcId="{CEF67032-DE50-454F-B961-D9498A50D888}" destId="{5E8F6863-61A4-4DCF-AB3E-6146BBA2E7E6}" srcOrd="4" destOrd="0" parTransId="{2CC69D62-3AD2-47DB-B5DF-E1DAEF3594B5}" sibTransId="{94FF5176-2388-4B33-B3CB-B1F540AFC854}"/>
    <dgm:cxn modelId="{7C5B0882-7616-4A20-96B7-EEF5AC5F2B0C}" type="presOf" srcId="{92353278-E355-4D1F-A9C5-C90FE7D8D616}" destId="{DED28921-E0AF-46DE-9AB1-877FBFDD0ED9}" srcOrd="0" destOrd="0" presId="urn:microsoft.com/office/officeart/2018/2/layout/IconVerticalSolidList"/>
    <dgm:cxn modelId="{E79933DD-ACA9-429D-B5A1-EE8F976971C5}" srcId="{CEF67032-DE50-454F-B961-D9498A50D888}" destId="{9D875DC5-7E52-46B1-9B58-12E081BC5978}" srcOrd="1" destOrd="0" parTransId="{6547F41E-29AE-4DFD-B76B-310EAECA574C}" sibTransId="{0BA5108C-0F79-4190-9D7F-0E2D3D4996C4}"/>
    <dgm:cxn modelId="{A66F6EDE-D48E-4386-A716-7F4DC2532A04}" type="presOf" srcId="{5E8F6863-61A4-4DCF-AB3E-6146BBA2E7E6}" destId="{2E43C6A4-3D3D-49DF-B09D-4E4C797AE206}" srcOrd="0" destOrd="0" presId="urn:microsoft.com/office/officeart/2018/2/layout/IconVerticalSolidList"/>
    <dgm:cxn modelId="{A3687FEE-B59B-43F8-AAFA-11B64BAB10CF}" srcId="{CEF67032-DE50-454F-B961-D9498A50D888}" destId="{92353278-E355-4D1F-A9C5-C90FE7D8D616}" srcOrd="2" destOrd="0" parTransId="{2488C3FA-F44C-46BE-AAD4-762090B3F3C5}" sibTransId="{D7BFA48F-80DD-4479-905C-ED95337D0995}"/>
    <dgm:cxn modelId="{67B573F4-5E52-4D4F-983E-90F56A2BDBE6}" srcId="{CEF67032-DE50-454F-B961-D9498A50D888}" destId="{1B442A84-CEF3-472F-B5FB-1AD631ABA4B8}" srcOrd="0" destOrd="0" parTransId="{ED007F5A-A95E-44A3-96F0-D5C58D78C20E}" sibTransId="{DEF06401-9438-420F-BBC0-B307E2594142}"/>
    <dgm:cxn modelId="{63E56CF6-8C81-4DAB-B1A8-85001B22E862}" srcId="{CEF67032-DE50-454F-B961-D9498A50D888}" destId="{07AD4252-20B8-48E0-AAE9-ABDA2C1B2324}" srcOrd="3" destOrd="0" parTransId="{8196E2B0-1FB4-4307-A609-8691FC526CD1}" sibTransId="{2869EF3C-C200-4824-A785-9BACAD6521AA}"/>
    <dgm:cxn modelId="{A1201EFB-D763-4EDE-A42B-C0921C8B6A62}" type="presParOf" srcId="{7123F128-84CF-40D6-BA93-FE95890AFC79}" destId="{EB102A14-66A6-402A-93FE-2D60EEC59824}" srcOrd="0" destOrd="0" presId="urn:microsoft.com/office/officeart/2018/2/layout/IconVerticalSolidList"/>
    <dgm:cxn modelId="{160E0AEF-42A9-4C91-B4A6-2CAD77E523BE}" type="presParOf" srcId="{EB102A14-66A6-402A-93FE-2D60EEC59824}" destId="{9AC3E9BC-1982-40BC-B802-7F2BA655929B}" srcOrd="0" destOrd="0" presId="urn:microsoft.com/office/officeart/2018/2/layout/IconVerticalSolidList"/>
    <dgm:cxn modelId="{1B022715-3BEB-41B4-A7F5-D5F368C7CB98}" type="presParOf" srcId="{EB102A14-66A6-402A-93FE-2D60EEC59824}" destId="{9FBA25E6-6852-4C2F-8B31-A8E84EF0E0D9}" srcOrd="1" destOrd="0" presId="urn:microsoft.com/office/officeart/2018/2/layout/IconVerticalSolidList"/>
    <dgm:cxn modelId="{5D080C4E-B9DD-450E-8E85-4E203AE2A676}" type="presParOf" srcId="{EB102A14-66A6-402A-93FE-2D60EEC59824}" destId="{7598D4FC-5595-4BDE-AB45-C3AED36EC023}" srcOrd="2" destOrd="0" presId="urn:microsoft.com/office/officeart/2018/2/layout/IconVerticalSolidList"/>
    <dgm:cxn modelId="{3A48EE33-321B-45ED-AC2C-130943FC6881}" type="presParOf" srcId="{EB102A14-66A6-402A-93FE-2D60EEC59824}" destId="{E1C4469D-F09E-46DE-848A-5877ADB1DDA8}" srcOrd="3" destOrd="0" presId="urn:microsoft.com/office/officeart/2018/2/layout/IconVerticalSolidList"/>
    <dgm:cxn modelId="{D1E3CADE-A91F-43F3-AD1E-6B59EEFD7E99}" type="presParOf" srcId="{7123F128-84CF-40D6-BA93-FE95890AFC79}" destId="{314F9773-6D3C-4709-9A1D-7E33E04707CA}" srcOrd="1" destOrd="0" presId="urn:microsoft.com/office/officeart/2018/2/layout/IconVerticalSolidList"/>
    <dgm:cxn modelId="{BF3119D8-54F6-4CC0-AB4A-075A05C436D9}" type="presParOf" srcId="{7123F128-84CF-40D6-BA93-FE95890AFC79}" destId="{171896D9-4A65-47E7-9153-C02830C64A3D}" srcOrd="2" destOrd="0" presId="urn:microsoft.com/office/officeart/2018/2/layout/IconVerticalSolidList"/>
    <dgm:cxn modelId="{4F2D6868-F944-43D9-B2D9-FEA228FD8BBE}" type="presParOf" srcId="{171896D9-4A65-47E7-9153-C02830C64A3D}" destId="{8686055D-C9C8-456A-AC3E-876160731701}" srcOrd="0" destOrd="0" presId="urn:microsoft.com/office/officeart/2018/2/layout/IconVerticalSolidList"/>
    <dgm:cxn modelId="{B756D5BD-6BF6-40E2-ADF7-1E1B0C267ACD}" type="presParOf" srcId="{171896D9-4A65-47E7-9153-C02830C64A3D}" destId="{7590B2A0-0A6B-4748-B4DA-C1EA3B192855}" srcOrd="1" destOrd="0" presId="urn:microsoft.com/office/officeart/2018/2/layout/IconVerticalSolidList"/>
    <dgm:cxn modelId="{C1C441ED-5AE1-4097-A3EA-F1CA2760AAFA}" type="presParOf" srcId="{171896D9-4A65-47E7-9153-C02830C64A3D}" destId="{5C7AF2F9-BDC9-4B38-A1BA-CEC755D87791}" srcOrd="2" destOrd="0" presId="urn:microsoft.com/office/officeart/2018/2/layout/IconVerticalSolidList"/>
    <dgm:cxn modelId="{B2F6240F-4C0A-48A2-A6DA-E613B4ECC923}" type="presParOf" srcId="{171896D9-4A65-47E7-9153-C02830C64A3D}" destId="{99C2DDF7-D81F-4D6E-A334-B10102236F1F}" srcOrd="3" destOrd="0" presId="urn:microsoft.com/office/officeart/2018/2/layout/IconVerticalSolidList"/>
    <dgm:cxn modelId="{57428510-07DF-4D41-A6F3-ACDABA1C4FB5}" type="presParOf" srcId="{7123F128-84CF-40D6-BA93-FE95890AFC79}" destId="{413D24DF-1AE2-4A41-B8C3-68E6B014FB2E}" srcOrd="3" destOrd="0" presId="urn:microsoft.com/office/officeart/2018/2/layout/IconVerticalSolidList"/>
    <dgm:cxn modelId="{A2CFCF50-235C-45FE-B859-8C81FFD8FB3D}" type="presParOf" srcId="{7123F128-84CF-40D6-BA93-FE95890AFC79}" destId="{97737F2B-1482-466B-B6F1-E008342D0814}" srcOrd="4" destOrd="0" presId="urn:microsoft.com/office/officeart/2018/2/layout/IconVerticalSolidList"/>
    <dgm:cxn modelId="{D357191B-EB6B-4F7D-81AF-5C17CA0F256F}" type="presParOf" srcId="{97737F2B-1482-466B-B6F1-E008342D0814}" destId="{3F0B2FA6-ACF9-42CA-A29F-B18DF2A82135}" srcOrd="0" destOrd="0" presId="urn:microsoft.com/office/officeart/2018/2/layout/IconVerticalSolidList"/>
    <dgm:cxn modelId="{EE117457-1D49-4D97-A515-5CD721685711}" type="presParOf" srcId="{97737F2B-1482-466B-B6F1-E008342D0814}" destId="{6203F784-5E97-47E5-A1F1-24D8D77CF437}" srcOrd="1" destOrd="0" presId="urn:microsoft.com/office/officeart/2018/2/layout/IconVerticalSolidList"/>
    <dgm:cxn modelId="{8B96BC0B-96DB-42E0-87CD-B20E48AE7DF2}" type="presParOf" srcId="{97737F2B-1482-466B-B6F1-E008342D0814}" destId="{B4693CDB-BC14-4719-A964-EEFEC445641C}" srcOrd="2" destOrd="0" presId="urn:microsoft.com/office/officeart/2018/2/layout/IconVerticalSolidList"/>
    <dgm:cxn modelId="{068E9082-E5A9-42F8-9AD2-0E09849EF1E1}" type="presParOf" srcId="{97737F2B-1482-466B-B6F1-E008342D0814}" destId="{DED28921-E0AF-46DE-9AB1-877FBFDD0ED9}" srcOrd="3" destOrd="0" presId="urn:microsoft.com/office/officeart/2018/2/layout/IconVerticalSolidList"/>
    <dgm:cxn modelId="{01199F0B-EB9D-4240-9BC1-47562AF82EAB}" type="presParOf" srcId="{7123F128-84CF-40D6-BA93-FE95890AFC79}" destId="{B714CE02-F663-4249-B0CA-5FBD44B361C6}" srcOrd="5" destOrd="0" presId="urn:microsoft.com/office/officeart/2018/2/layout/IconVerticalSolidList"/>
    <dgm:cxn modelId="{238AA87E-53A0-49F8-AB0B-8DF48167112C}" type="presParOf" srcId="{7123F128-84CF-40D6-BA93-FE95890AFC79}" destId="{A4DE19EA-D75B-47CA-9959-094593389CB8}" srcOrd="6" destOrd="0" presId="urn:microsoft.com/office/officeart/2018/2/layout/IconVerticalSolidList"/>
    <dgm:cxn modelId="{35B89AF4-5C79-499D-8BC5-57223668C568}" type="presParOf" srcId="{A4DE19EA-D75B-47CA-9959-094593389CB8}" destId="{C36CCD8E-B8CE-4F52-AB93-0A86FEC19936}" srcOrd="0" destOrd="0" presId="urn:microsoft.com/office/officeart/2018/2/layout/IconVerticalSolidList"/>
    <dgm:cxn modelId="{1B3BDD74-5B2E-4257-A59F-98500716781C}" type="presParOf" srcId="{A4DE19EA-D75B-47CA-9959-094593389CB8}" destId="{227E67D1-C184-4679-B394-E85685A8B2DE}" srcOrd="1" destOrd="0" presId="urn:microsoft.com/office/officeart/2018/2/layout/IconVerticalSolidList"/>
    <dgm:cxn modelId="{48D3DD42-BC7A-4F0A-B181-F3B417FFECE6}" type="presParOf" srcId="{A4DE19EA-D75B-47CA-9959-094593389CB8}" destId="{78155F44-CD06-4C5F-8F6A-1C998A231810}" srcOrd="2" destOrd="0" presId="urn:microsoft.com/office/officeart/2018/2/layout/IconVerticalSolidList"/>
    <dgm:cxn modelId="{B3EB450F-908A-4336-9309-280E137D8815}" type="presParOf" srcId="{A4DE19EA-D75B-47CA-9959-094593389CB8}" destId="{DE539243-D870-43FF-AAD8-196E6A5E3696}" srcOrd="3" destOrd="0" presId="urn:microsoft.com/office/officeart/2018/2/layout/IconVerticalSolidList"/>
    <dgm:cxn modelId="{7D1FE8EF-0630-4256-9489-141DB87DC08A}" type="presParOf" srcId="{7123F128-84CF-40D6-BA93-FE95890AFC79}" destId="{6EE01996-9BCD-4831-BCF1-5F94CD0F94C9}" srcOrd="7" destOrd="0" presId="urn:microsoft.com/office/officeart/2018/2/layout/IconVerticalSolidList"/>
    <dgm:cxn modelId="{0C52A81E-5F47-4674-946B-D5B8AE6D2A4E}" type="presParOf" srcId="{7123F128-84CF-40D6-BA93-FE95890AFC79}" destId="{76ADB0AB-0E6E-4D97-96C2-195927249146}" srcOrd="8" destOrd="0" presId="urn:microsoft.com/office/officeart/2018/2/layout/IconVerticalSolidList"/>
    <dgm:cxn modelId="{FF3450B3-FC4C-4313-9C94-BFF130EB4245}" type="presParOf" srcId="{76ADB0AB-0E6E-4D97-96C2-195927249146}" destId="{55901AE7-DA9C-42FD-9DAB-B5295F2D3120}" srcOrd="0" destOrd="0" presId="urn:microsoft.com/office/officeart/2018/2/layout/IconVerticalSolidList"/>
    <dgm:cxn modelId="{C3DE4973-48DF-4FAE-A687-F3A64E282F38}" type="presParOf" srcId="{76ADB0AB-0E6E-4D97-96C2-195927249146}" destId="{CCCA1569-8D03-42F1-AF2E-E7695BD13C22}" srcOrd="1" destOrd="0" presId="urn:microsoft.com/office/officeart/2018/2/layout/IconVerticalSolidList"/>
    <dgm:cxn modelId="{FD8C9CF6-E1C7-426A-B2F1-57A732F97F70}" type="presParOf" srcId="{76ADB0AB-0E6E-4D97-96C2-195927249146}" destId="{F0917D69-7120-4C5D-94F5-908514E1C1B1}" srcOrd="2" destOrd="0" presId="urn:microsoft.com/office/officeart/2018/2/layout/IconVerticalSolidList"/>
    <dgm:cxn modelId="{A7325F85-5C93-497F-91A8-41AC90EFE811}" type="presParOf" srcId="{76ADB0AB-0E6E-4D97-96C2-195927249146}" destId="{2E43C6A4-3D3D-49DF-B09D-4E4C797AE20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D523B-C55A-4DC0-9DD8-E7F2B6D0A582}"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A2673BD8-B272-40D8-B867-61AD82B7CD81}">
      <dgm:prSet/>
      <dgm:spPr/>
      <dgm:t>
        <a:bodyPr/>
        <a:lstStyle/>
        <a:p>
          <a:r>
            <a:rPr lang="en-NZ" dirty="0"/>
            <a:t>Fridges</a:t>
          </a:r>
          <a:endParaRPr lang="en-US" dirty="0"/>
        </a:p>
      </dgm:t>
    </dgm:pt>
    <dgm:pt modelId="{62905590-86E1-4FFB-A056-A2C2155AE43F}" type="parTrans" cxnId="{2C8DB2B0-590A-4914-9032-7BA4F0239BA7}">
      <dgm:prSet/>
      <dgm:spPr/>
      <dgm:t>
        <a:bodyPr/>
        <a:lstStyle/>
        <a:p>
          <a:endParaRPr lang="en-US"/>
        </a:p>
      </dgm:t>
    </dgm:pt>
    <dgm:pt modelId="{AD47E432-A938-44B1-8DD0-0EFF7BA4450A}" type="sibTrans" cxnId="{2C8DB2B0-590A-4914-9032-7BA4F0239BA7}">
      <dgm:prSet/>
      <dgm:spPr/>
      <dgm:t>
        <a:bodyPr/>
        <a:lstStyle/>
        <a:p>
          <a:endParaRPr lang="en-US"/>
        </a:p>
      </dgm:t>
    </dgm:pt>
    <dgm:pt modelId="{0D5F16A9-1856-4BE3-9B9C-CC78F86A70FA}">
      <dgm:prSet/>
      <dgm:spPr/>
      <dgm:t>
        <a:bodyPr/>
        <a:lstStyle/>
        <a:p>
          <a:r>
            <a:rPr lang="en-NZ"/>
            <a:t>Mattresses</a:t>
          </a:r>
          <a:endParaRPr lang="en-US"/>
        </a:p>
      </dgm:t>
    </dgm:pt>
    <dgm:pt modelId="{242756F4-B354-4C3E-A640-864E87109480}" type="parTrans" cxnId="{1DE048A3-2E57-4E34-9578-082568A97E5E}">
      <dgm:prSet/>
      <dgm:spPr/>
      <dgm:t>
        <a:bodyPr/>
        <a:lstStyle/>
        <a:p>
          <a:endParaRPr lang="en-US"/>
        </a:p>
      </dgm:t>
    </dgm:pt>
    <dgm:pt modelId="{44626F53-4628-47DA-91B4-05E51A916E85}" type="sibTrans" cxnId="{1DE048A3-2E57-4E34-9578-082568A97E5E}">
      <dgm:prSet/>
      <dgm:spPr/>
      <dgm:t>
        <a:bodyPr/>
        <a:lstStyle/>
        <a:p>
          <a:endParaRPr lang="en-US"/>
        </a:p>
      </dgm:t>
    </dgm:pt>
    <dgm:pt modelId="{D9576D18-37E4-44F9-A759-F7B9C1287581}">
      <dgm:prSet/>
      <dgm:spPr/>
      <dgm:t>
        <a:bodyPr/>
        <a:lstStyle/>
        <a:p>
          <a:r>
            <a:rPr lang="en-NZ"/>
            <a:t>Tires</a:t>
          </a:r>
          <a:endParaRPr lang="en-US"/>
        </a:p>
      </dgm:t>
    </dgm:pt>
    <dgm:pt modelId="{3DB5396D-ED9E-4621-9330-01509ABB8462}" type="parTrans" cxnId="{20D352A8-6957-45E6-A22F-169EF091008E}">
      <dgm:prSet/>
      <dgm:spPr/>
      <dgm:t>
        <a:bodyPr/>
        <a:lstStyle/>
        <a:p>
          <a:endParaRPr lang="en-US"/>
        </a:p>
      </dgm:t>
    </dgm:pt>
    <dgm:pt modelId="{8F41C6DC-8946-459C-9C8A-983F64EBBC96}" type="sibTrans" cxnId="{20D352A8-6957-45E6-A22F-169EF091008E}">
      <dgm:prSet/>
      <dgm:spPr/>
      <dgm:t>
        <a:bodyPr/>
        <a:lstStyle/>
        <a:p>
          <a:endParaRPr lang="en-US"/>
        </a:p>
      </dgm:t>
    </dgm:pt>
    <dgm:pt modelId="{3BDBAD29-A968-43AC-8EA8-54C4884EBE9D}">
      <dgm:prSet/>
      <dgm:spPr/>
      <dgm:t>
        <a:bodyPr/>
        <a:lstStyle/>
        <a:p>
          <a:r>
            <a:rPr lang="en-NZ"/>
            <a:t>Scrap metal </a:t>
          </a:r>
          <a:endParaRPr lang="en-US"/>
        </a:p>
      </dgm:t>
    </dgm:pt>
    <dgm:pt modelId="{0BB14E08-A331-420B-8D2D-FC4FEE644329}" type="parTrans" cxnId="{4166B643-7777-4AA6-8327-479AB7C70AEA}">
      <dgm:prSet/>
      <dgm:spPr/>
      <dgm:t>
        <a:bodyPr/>
        <a:lstStyle/>
        <a:p>
          <a:endParaRPr lang="en-US"/>
        </a:p>
      </dgm:t>
    </dgm:pt>
    <dgm:pt modelId="{9C915360-5B7F-4A62-A0AC-AEE14D05DE2D}" type="sibTrans" cxnId="{4166B643-7777-4AA6-8327-479AB7C70AEA}">
      <dgm:prSet/>
      <dgm:spPr/>
      <dgm:t>
        <a:bodyPr/>
        <a:lstStyle/>
        <a:p>
          <a:endParaRPr lang="en-US"/>
        </a:p>
      </dgm:t>
    </dgm:pt>
    <dgm:pt modelId="{1174738A-582E-4874-9CEE-464D80D9443F}">
      <dgm:prSet/>
      <dgm:spPr/>
      <dgm:t>
        <a:bodyPr/>
        <a:lstStyle/>
        <a:p>
          <a:r>
            <a:rPr lang="en-NZ"/>
            <a:t>Building materials </a:t>
          </a:r>
          <a:endParaRPr lang="en-US"/>
        </a:p>
      </dgm:t>
    </dgm:pt>
    <dgm:pt modelId="{522A2842-A365-457E-91FE-6DF6C37E3F05}" type="parTrans" cxnId="{EA707D8F-8C4A-490F-84A2-42B07B38CE0B}">
      <dgm:prSet/>
      <dgm:spPr/>
      <dgm:t>
        <a:bodyPr/>
        <a:lstStyle/>
        <a:p>
          <a:endParaRPr lang="en-US"/>
        </a:p>
      </dgm:t>
    </dgm:pt>
    <dgm:pt modelId="{57DB8676-6988-4237-88DD-C053FCED8139}" type="sibTrans" cxnId="{EA707D8F-8C4A-490F-84A2-42B07B38CE0B}">
      <dgm:prSet/>
      <dgm:spPr/>
      <dgm:t>
        <a:bodyPr/>
        <a:lstStyle/>
        <a:p>
          <a:endParaRPr lang="en-US"/>
        </a:p>
      </dgm:t>
    </dgm:pt>
    <dgm:pt modelId="{AB00DA02-C801-414D-9F05-6222A556D957}">
      <dgm:prSet/>
      <dgm:spPr/>
      <dgm:t>
        <a:bodyPr/>
        <a:lstStyle/>
        <a:p>
          <a:r>
            <a:rPr lang="en-NZ"/>
            <a:t>Green waste</a:t>
          </a:r>
          <a:endParaRPr lang="en-US"/>
        </a:p>
      </dgm:t>
    </dgm:pt>
    <dgm:pt modelId="{249EB761-0712-492A-B4C2-E02B5FED26F2}" type="parTrans" cxnId="{0F1CC7FC-1676-4ECF-9D5A-EDE07A6E2549}">
      <dgm:prSet/>
      <dgm:spPr/>
      <dgm:t>
        <a:bodyPr/>
        <a:lstStyle/>
        <a:p>
          <a:endParaRPr lang="en-US"/>
        </a:p>
      </dgm:t>
    </dgm:pt>
    <dgm:pt modelId="{64C4927A-CC17-4295-8A32-EFBCD438C8F6}" type="sibTrans" cxnId="{0F1CC7FC-1676-4ECF-9D5A-EDE07A6E2549}">
      <dgm:prSet/>
      <dgm:spPr/>
      <dgm:t>
        <a:bodyPr/>
        <a:lstStyle/>
        <a:p>
          <a:endParaRPr lang="en-US"/>
        </a:p>
      </dgm:t>
    </dgm:pt>
    <dgm:pt modelId="{A2521FDC-8DB8-47B7-BA0B-AF93B4B6CF2D}">
      <dgm:prSet/>
      <dgm:spPr/>
      <dgm:t>
        <a:bodyPr/>
        <a:lstStyle/>
        <a:p>
          <a:r>
            <a:rPr lang="en-US" dirty="0"/>
            <a:t>Bedding</a:t>
          </a:r>
        </a:p>
      </dgm:t>
    </dgm:pt>
    <dgm:pt modelId="{9F760786-996D-4844-9BD6-80291CCF8B7B}" type="parTrans" cxnId="{68F72B67-FCD7-4F91-A7D1-133EFE8309E6}">
      <dgm:prSet/>
      <dgm:spPr/>
      <dgm:t>
        <a:bodyPr/>
        <a:lstStyle/>
        <a:p>
          <a:endParaRPr lang="en-US"/>
        </a:p>
      </dgm:t>
    </dgm:pt>
    <dgm:pt modelId="{EB5FF589-01D4-4EAC-B714-E73BE7C356D2}" type="sibTrans" cxnId="{68F72B67-FCD7-4F91-A7D1-133EFE8309E6}">
      <dgm:prSet/>
      <dgm:spPr/>
      <dgm:t>
        <a:bodyPr/>
        <a:lstStyle/>
        <a:p>
          <a:endParaRPr lang="en-US"/>
        </a:p>
      </dgm:t>
    </dgm:pt>
    <dgm:pt modelId="{D45F2926-1809-40EB-B06A-89C7359F1B76}">
      <dgm:prSet/>
      <dgm:spPr/>
      <dgm:t>
        <a:bodyPr/>
        <a:lstStyle/>
        <a:p>
          <a:r>
            <a:rPr lang="en-NZ" dirty="0"/>
            <a:t>Clothing</a:t>
          </a:r>
          <a:endParaRPr lang="en-US" dirty="0"/>
        </a:p>
      </dgm:t>
    </dgm:pt>
    <dgm:pt modelId="{62A4B87E-4529-45E0-826C-A1DAB459A81F}" type="parTrans" cxnId="{0C398EFA-1773-40FC-B382-AAD12D1F3247}">
      <dgm:prSet/>
      <dgm:spPr/>
      <dgm:t>
        <a:bodyPr/>
        <a:lstStyle/>
        <a:p>
          <a:endParaRPr lang="en-US"/>
        </a:p>
      </dgm:t>
    </dgm:pt>
    <dgm:pt modelId="{FDACF450-F8BB-449D-8683-005D50F140DC}" type="sibTrans" cxnId="{0C398EFA-1773-40FC-B382-AAD12D1F3247}">
      <dgm:prSet/>
      <dgm:spPr/>
      <dgm:t>
        <a:bodyPr/>
        <a:lstStyle/>
        <a:p>
          <a:endParaRPr lang="en-US"/>
        </a:p>
      </dgm:t>
    </dgm:pt>
    <dgm:pt modelId="{9F4CC13E-AA57-4F59-A770-AB9A95D830F7}">
      <dgm:prSet/>
      <dgm:spPr/>
      <dgm:t>
        <a:bodyPr/>
        <a:lstStyle/>
        <a:p>
          <a:r>
            <a:rPr lang="en-NZ" dirty="0"/>
            <a:t>Food waste</a:t>
          </a:r>
          <a:endParaRPr lang="en-US" dirty="0"/>
        </a:p>
      </dgm:t>
    </dgm:pt>
    <dgm:pt modelId="{1E7E26AC-AC68-4DA0-B580-8F3D8FD93108}" type="parTrans" cxnId="{6FEE4BD0-7709-42C1-B67C-F7B8D6A2EC1A}">
      <dgm:prSet/>
      <dgm:spPr/>
      <dgm:t>
        <a:bodyPr/>
        <a:lstStyle/>
        <a:p>
          <a:endParaRPr lang="en-US"/>
        </a:p>
      </dgm:t>
    </dgm:pt>
    <dgm:pt modelId="{42B19F12-637C-4443-9D11-665D482D0DBC}" type="sibTrans" cxnId="{6FEE4BD0-7709-42C1-B67C-F7B8D6A2EC1A}">
      <dgm:prSet/>
      <dgm:spPr/>
      <dgm:t>
        <a:bodyPr/>
        <a:lstStyle/>
        <a:p>
          <a:endParaRPr lang="en-US"/>
        </a:p>
      </dgm:t>
    </dgm:pt>
    <dgm:pt modelId="{D18FB760-EF5F-406B-85BA-232D5B0CB1FE}">
      <dgm:prSet/>
      <dgm:spPr/>
      <dgm:t>
        <a:bodyPr/>
        <a:lstStyle/>
        <a:p>
          <a:r>
            <a:rPr lang="en-US" dirty="0"/>
            <a:t>E-Waste</a:t>
          </a:r>
        </a:p>
      </dgm:t>
    </dgm:pt>
    <dgm:pt modelId="{8B4D69C2-5BA4-4E2C-91AE-926C64F9B88F}" type="parTrans" cxnId="{DE8F77C9-C777-4D74-8CC7-9458F3AD9800}">
      <dgm:prSet/>
      <dgm:spPr/>
      <dgm:t>
        <a:bodyPr/>
        <a:lstStyle/>
        <a:p>
          <a:endParaRPr lang="en-US"/>
        </a:p>
      </dgm:t>
    </dgm:pt>
    <dgm:pt modelId="{A097D01F-7665-4F5B-B7C1-4BF8C9FFE149}" type="sibTrans" cxnId="{DE8F77C9-C777-4D74-8CC7-9458F3AD9800}">
      <dgm:prSet/>
      <dgm:spPr/>
      <dgm:t>
        <a:bodyPr/>
        <a:lstStyle/>
        <a:p>
          <a:endParaRPr lang="en-US"/>
        </a:p>
      </dgm:t>
    </dgm:pt>
    <dgm:pt modelId="{4AB62837-29DA-4A3B-B5C5-7863DB683BF4}">
      <dgm:prSet/>
      <dgm:spPr/>
      <dgm:t>
        <a:bodyPr/>
        <a:lstStyle/>
        <a:p>
          <a:r>
            <a:rPr lang="en-NZ"/>
            <a:t>Energy</a:t>
          </a:r>
          <a:endParaRPr lang="en-US"/>
        </a:p>
      </dgm:t>
    </dgm:pt>
    <dgm:pt modelId="{71873D99-649C-4E79-AFF2-C554AD613D2C}" type="parTrans" cxnId="{6D39036F-A045-4F03-A236-6F97FC99C3F3}">
      <dgm:prSet/>
      <dgm:spPr/>
      <dgm:t>
        <a:bodyPr/>
        <a:lstStyle/>
        <a:p>
          <a:endParaRPr lang="en-US"/>
        </a:p>
      </dgm:t>
    </dgm:pt>
    <dgm:pt modelId="{AFB36106-976D-4E8C-A5EF-33DCA5021F15}" type="sibTrans" cxnId="{6D39036F-A045-4F03-A236-6F97FC99C3F3}">
      <dgm:prSet/>
      <dgm:spPr/>
      <dgm:t>
        <a:bodyPr/>
        <a:lstStyle/>
        <a:p>
          <a:endParaRPr lang="en-US"/>
        </a:p>
      </dgm:t>
    </dgm:pt>
    <dgm:pt modelId="{F10D072E-5900-4885-96BA-4C9E3C2EA7CC}">
      <dgm:prSet/>
      <dgm:spPr/>
      <dgm:t>
        <a:bodyPr/>
        <a:lstStyle/>
        <a:p>
          <a:r>
            <a:rPr lang="en-NZ"/>
            <a:t>Water </a:t>
          </a:r>
          <a:endParaRPr lang="en-US"/>
        </a:p>
      </dgm:t>
    </dgm:pt>
    <dgm:pt modelId="{8571711D-3D8D-4278-8976-5820B468B723}" type="parTrans" cxnId="{DE632673-429B-48E6-885F-1CE84A547F1A}">
      <dgm:prSet/>
      <dgm:spPr/>
      <dgm:t>
        <a:bodyPr/>
        <a:lstStyle/>
        <a:p>
          <a:endParaRPr lang="en-US"/>
        </a:p>
      </dgm:t>
    </dgm:pt>
    <dgm:pt modelId="{096CB27E-8234-49E3-ACB0-F80660ACBFB6}" type="sibTrans" cxnId="{DE632673-429B-48E6-885F-1CE84A547F1A}">
      <dgm:prSet/>
      <dgm:spPr/>
      <dgm:t>
        <a:bodyPr/>
        <a:lstStyle/>
        <a:p>
          <a:endParaRPr lang="en-US"/>
        </a:p>
      </dgm:t>
    </dgm:pt>
    <dgm:pt modelId="{865AD167-8436-4B0D-8DCD-9BB58AD8EF6E}">
      <dgm:prSet/>
      <dgm:spPr/>
      <dgm:t>
        <a:bodyPr/>
        <a:lstStyle/>
        <a:p>
          <a:r>
            <a:rPr lang="mi-NZ" dirty="0"/>
            <a:t>Freezers	</a:t>
          </a:r>
          <a:endParaRPr lang="en-NZ" dirty="0"/>
        </a:p>
      </dgm:t>
    </dgm:pt>
    <dgm:pt modelId="{67254536-EA22-41C8-A459-2583A3A6D545}" type="parTrans" cxnId="{A1767CF0-3820-4867-B9A0-2D4BAAFE94DD}">
      <dgm:prSet/>
      <dgm:spPr/>
      <dgm:t>
        <a:bodyPr/>
        <a:lstStyle/>
        <a:p>
          <a:endParaRPr lang="en-NZ"/>
        </a:p>
      </dgm:t>
    </dgm:pt>
    <dgm:pt modelId="{C9A70607-5055-494A-A2A3-0FAD6B0AE508}" type="sibTrans" cxnId="{A1767CF0-3820-4867-B9A0-2D4BAAFE94DD}">
      <dgm:prSet/>
      <dgm:spPr/>
      <dgm:t>
        <a:bodyPr/>
        <a:lstStyle/>
        <a:p>
          <a:endParaRPr lang="en-NZ"/>
        </a:p>
      </dgm:t>
    </dgm:pt>
    <dgm:pt modelId="{44458B4A-AB59-4BEE-97A7-BC5BCB55300B}">
      <dgm:prSet/>
      <dgm:spPr/>
      <dgm:t>
        <a:bodyPr/>
        <a:lstStyle/>
        <a:p>
          <a:r>
            <a:rPr lang="mi-NZ" dirty="0"/>
            <a:t>Washing machines</a:t>
          </a:r>
          <a:endParaRPr lang="en-NZ" dirty="0"/>
        </a:p>
      </dgm:t>
    </dgm:pt>
    <dgm:pt modelId="{2D1E2E54-7D3A-4934-B87E-23DB94089734}" type="parTrans" cxnId="{B0F11D5C-A138-4CC2-825C-A38A613A1011}">
      <dgm:prSet/>
      <dgm:spPr/>
      <dgm:t>
        <a:bodyPr/>
        <a:lstStyle/>
        <a:p>
          <a:endParaRPr lang="en-NZ"/>
        </a:p>
      </dgm:t>
    </dgm:pt>
    <dgm:pt modelId="{1036F27E-F6F3-4A0B-960A-3D46C36C7DD0}" type="sibTrans" cxnId="{B0F11D5C-A138-4CC2-825C-A38A613A1011}">
      <dgm:prSet/>
      <dgm:spPr/>
      <dgm:t>
        <a:bodyPr/>
        <a:lstStyle/>
        <a:p>
          <a:endParaRPr lang="en-NZ"/>
        </a:p>
      </dgm:t>
    </dgm:pt>
    <dgm:pt modelId="{B50F8731-B8F4-4F01-9476-772E96EA2852}">
      <dgm:prSet/>
      <dgm:spPr/>
      <dgm:t>
        <a:bodyPr/>
        <a:lstStyle/>
        <a:p>
          <a:r>
            <a:rPr lang="mi-NZ" dirty="0"/>
            <a:t>Driers</a:t>
          </a:r>
          <a:endParaRPr lang="en-NZ" dirty="0"/>
        </a:p>
      </dgm:t>
    </dgm:pt>
    <dgm:pt modelId="{5C734DFB-7AA5-43B0-A933-E8CA440E2A1A}" type="parTrans" cxnId="{CD90E4FE-7D23-4692-8E2D-C166164D46ED}">
      <dgm:prSet/>
      <dgm:spPr/>
      <dgm:t>
        <a:bodyPr/>
        <a:lstStyle/>
        <a:p>
          <a:endParaRPr lang="en-NZ"/>
        </a:p>
      </dgm:t>
    </dgm:pt>
    <dgm:pt modelId="{DEF5DF39-148A-4A5B-8CB8-E36115D57D7A}" type="sibTrans" cxnId="{CD90E4FE-7D23-4692-8E2D-C166164D46ED}">
      <dgm:prSet/>
      <dgm:spPr/>
      <dgm:t>
        <a:bodyPr/>
        <a:lstStyle/>
        <a:p>
          <a:endParaRPr lang="en-NZ"/>
        </a:p>
      </dgm:t>
    </dgm:pt>
    <dgm:pt modelId="{B1A4BBB8-3F72-4641-9A7F-E81D19D1420A}" type="pres">
      <dgm:prSet presAssocID="{815D523B-C55A-4DC0-9DD8-E7F2B6D0A582}" presName="diagram" presStyleCnt="0">
        <dgm:presLayoutVars>
          <dgm:dir/>
          <dgm:resizeHandles val="exact"/>
        </dgm:presLayoutVars>
      </dgm:prSet>
      <dgm:spPr/>
    </dgm:pt>
    <dgm:pt modelId="{6EFDC036-2DF4-4006-B508-21A3AAD458C6}" type="pres">
      <dgm:prSet presAssocID="{A2673BD8-B272-40D8-B867-61AD82B7CD81}" presName="node" presStyleLbl="node1" presStyleIdx="0" presStyleCnt="15">
        <dgm:presLayoutVars>
          <dgm:bulletEnabled val="1"/>
        </dgm:presLayoutVars>
      </dgm:prSet>
      <dgm:spPr/>
    </dgm:pt>
    <dgm:pt modelId="{D1ABDCC6-5725-43B2-B517-67B3A894A32E}" type="pres">
      <dgm:prSet presAssocID="{AD47E432-A938-44B1-8DD0-0EFF7BA4450A}" presName="sibTrans" presStyleCnt="0"/>
      <dgm:spPr/>
    </dgm:pt>
    <dgm:pt modelId="{989E4F38-A01D-41CA-9ED1-65B393437260}" type="pres">
      <dgm:prSet presAssocID="{865AD167-8436-4B0D-8DCD-9BB58AD8EF6E}" presName="node" presStyleLbl="node1" presStyleIdx="1" presStyleCnt="15">
        <dgm:presLayoutVars>
          <dgm:bulletEnabled val="1"/>
        </dgm:presLayoutVars>
      </dgm:prSet>
      <dgm:spPr/>
    </dgm:pt>
    <dgm:pt modelId="{80363F99-459B-40F9-93D3-1EF0CFDB96CA}" type="pres">
      <dgm:prSet presAssocID="{C9A70607-5055-494A-A2A3-0FAD6B0AE508}" presName="sibTrans" presStyleCnt="0"/>
      <dgm:spPr/>
    </dgm:pt>
    <dgm:pt modelId="{8E58AE8E-8157-435F-A948-9B601D69CC7C}" type="pres">
      <dgm:prSet presAssocID="{44458B4A-AB59-4BEE-97A7-BC5BCB55300B}" presName="node" presStyleLbl="node1" presStyleIdx="2" presStyleCnt="15">
        <dgm:presLayoutVars>
          <dgm:bulletEnabled val="1"/>
        </dgm:presLayoutVars>
      </dgm:prSet>
      <dgm:spPr/>
    </dgm:pt>
    <dgm:pt modelId="{83CEB04B-70EF-404B-9071-9AFD32B0713F}" type="pres">
      <dgm:prSet presAssocID="{1036F27E-F6F3-4A0B-960A-3D46C36C7DD0}" presName="sibTrans" presStyleCnt="0"/>
      <dgm:spPr/>
    </dgm:pt>
    <dgm:pt modelId="{67BE0E0E-1A50-47F5-A456-17163E207F9D}" type="pres">
      <dgm:prSet presAssocID="{B50F8731-B8F4-4F01-9476-772E96EA2852}" presName="node" presStyleLbl="node1" presStyleIdx="3" presStyleCnt="15">
        <dgm:presLayoutVars>
          <dgm:bulletEnabled val="1"/>
        </dgm:presLayoutVars>
      </dgm:prSet>
      <dgm:spPr/>
    </dgm:pt>
    <dgm:pt modelId="{4CEBAE17-BB28-4F16-9215-8FDDD0DD4926}" type="pres">
      <dgm:prSet presAssocID="{DEF5DF39-148A-4A5B-8CB8-E36115D57D7A}" presName="sibTrans" presStyleCnt="0"/>
      <dgm:spPr/>
    </dgm:pt>
    <dgm:pt modelId="{DC724865-A0DC-4D5A-B1B3-C05F791511C5}" type="pres">
      <dgm:prSet presAssocID="{0D5F16A9-1856-4BE3-9B9C-CC78F86A70FA}" presName="node" presStyleLbl="node1" presStyleIdx="4" presStyleCnt="15">
        <dgm:presLayoutVars>
          <dgm:bulletEnabled val="1"/>
        </dgm:presLayoutVars>
      </dgm:prSet>
      <dgm:spPr/>
    </dgm:pt>
    <dgm:pt modelId="{45070835-38B5-42E4-B96F-3164DF842B10}" type="pres">
      <dgm:prSet presAssocID="{44626F53-4628-47DA-91B4-05E51A916E85}" presName="sibTrans" presStyleCnt="0"/>
      <dgm:spPr/>
    </dgm:pt>
    <dgm:pt modelId="{4B253190-5B5A-4E2C-BC5E-88A93854365B}" type="pres">
      <dgm:prSet presAssocID="{D9576D18-37E4-44F9-A759-F7B9C1287581}" presName="node" presStyleLbl="node1" presStyleIdx="5" presStyleCnt="15">
        <dgm:presLayoutVars>
          <dgm:bulletEnabled val="1"/>
        </dgm:presLayoutVars>
      </dgm:prSet>
      <dgm:spPr/>
    </dgm:pt>
    <dgm:pt modelId="{F4342C8C-7641-4BB6-9373-81E2ADD48DAA}" type="pres">
      <dgm:prSet presAssocID="{8F41C6DC-8946-459C-9C8A-983F64EBBC96}" presName="sibTrans" presStyleCnt="0"/>
      <dgm:spPr/>
    </dgm:pt>
    <dgm:pt modelId="{4221512B-6B61-4A2D-A1F0-7C6A23C1CD3C}" type="pres">
      <dgm:prSet presAssocID="{3BDBAD29-A968-43AC-8EA8-54C4884EBE9D}" presName="node" presStyleLbl="node1" presStyleIdx="6" presStyleCnt="15">
        <dgm:presLayoutVars>
          <dgm:bulletEnabled val="1"/>
        </dgm:presLayoutVars>
      </dgm:prSet>
      <dgm:spPr/>
    </dgm:pt>
    <dgm:pt modelId="{DA38B5D0-0A2E-4D9A-B0E1-25160B44F94B}" type="pres">
      <dgm:prSet presAssocID="{9C915360-5B7F-4A62-A0AC-AEE14D05DE2D}" presName="sibTrans" presStyleCnt="0"/>
      <dgm:spPr/>
    </dgm:pt>
    <dgm:pt modelId="{9BF3382F-A350-4CF4-94F7-55ACC1AA1A43}" type="pres">
      <dgm:prSet presAssocID="{1174738A-582E-4874-9CEE-464D80D9443F}" presName="node" presStyleLbl="node1" presStyleIdx="7" presStyleCnt="15">
        <dgm:presLayoutVars>
          <dgm:bulletEnabled val="1"/>
        </dgm:presLayoutVars>
      </dgm:prSet>
      <dgm:spPr/>
    </dgm:pt>
    <dgm:pt modelId="{FA2DF0D0-5E68-466A-8A79-230443508E38}" type="pres">
      <dgm:prSet presAssocID="{57DB8676-6988-4237-88DD-C053FCED8139}" presName="sibTrans" presStyleCnt="0"/>
      <dgm:spPr/>
    </dgm:pt>
    <dgm:pt modelId="{629E0A36-FA98-4462-952A-3F233B6286E8}" type="pres">
      <dgm:prSet presAssocID="{AB00DA02-C801-414D-9F05-6222A556D957}" presName="node" presStyleLbl="node1" presStyleIdx="8" presStyleCnt="15">
        <dgm:presLayoutVars>
          <dgm:bulletEnabled val="1"/>
        </dgm:presLayoutVars>
      </dgm:prSet>
      <dgm:spPr/>
    </dgm:pt>
    <dgm:pt modelId="{B61E6E00-64B3-4C60-8E7A-8EAB2E922511}" type="pres">
      <dgm:prSet presAssocID="{64C4927A-CC17-4295-8A32-EFBCD438C8F6}" presName="sibTrans" presStyleCnt="0"/>
      <dgm:spPr/>
    </dgm:pt>
    <dgm:pt modelId="{F1C95EE8-7885-41B1-A280-69704533C9EA}" type="pres">
      <dgm:prSet presAssocID="{A2521FDC-8DB8-47B7-BA0B-AF93B4B6CF2D}" presName="node" presStyleLbl="node1" presStyleIdx="9" presStyleCnt="15">
        <dgm:presLayoutVars>
          <dgm:bulletEnabled val="1"/>
        </dgm:presLayoutVars>
      </dgm:prSet>
      <dgm:spPr/>
    </dgm:pt>
    <dgm:pt modelId="{570B8514-ED49-403A-913E-21C8D9FC373C}" type="pres">
      <dgm:prSet presAssocID="{EB5FF589-01D4-4EAC-B714-E73BE7C356D2}" presName="sibTrans" presStyleCnt="0"/>
      <dgm:spPr/>
    </dgm:pt>
    <dgm:pt modelId="{3EF8C2C2-953D-452E-8203-35893CC73CED}" type="pres">
      <dgm:prSet presAssocID="{D45F2926-1809-40EB-B06A-89C7359F1B76}" presName="node" presStyleLbl="node1" presStyleIdx="10" presStyleCnt="15">
        <dgm:presLayoutVars>
          <dgm:bulletEnabled val="1"/>
        </dgm:presLayoutVars>
      </dgm:prSet>
      <dgm:spPr/>
    </dgm:pt>
    <dgm:pt modelId="{5B006737-06C9-49C1-BAAA-5B334C991173}" type="pres">
      <dgm:prSet presAssocID="{FDACF450-F8BB-449D-8683-005D50F140DC}" presName="sibTrans" presStyleCnt="0"/>
      <dgm:spPr/>
    </dgm:pt>
    <dgm:pt modelId="{DF25DCAE-3DD7-4A45-A9DC-D3CA02325092}" type="pres">
      <dgm:prSet presAssocID="{9F4CC13E-AA57-4F59-A770-AB9A95D830F7}" presName="node" presStyleLbl="node1" presStyleIdx="11" presStyleCnt="15">
        <dgm:presLayoutVars>
          <dgm:bulletEnabled val="1"/>
        </dgm:presLayoutVars>
      </dgm:prSet>
      <dgm:spPr/>
    </dgm:pt>
    <dgm:pt modelId="{28036EBD-9423-448E-8EAF-8A931BE90593}" type="pres">
      <dgm:prSet presAssocID="{42B19F12-637C-4443-9D11-665D482D0DBC}" presName="sibTrans" presStyleCnt="0"/>
      <dgm:spPr/>
    </dgm:pt>
    <dgm:pt modelId="{A3417C62-4A52-4B4F-9EAD-47C8572176BC}" type="pres">
      <dgm:prSet presAssocID="{D18FB760-EF5F-406B-85BA-232D5B0CB1FE}" presName="node" presStyleLbl="node1" presStyleIdx="12" presStyleCnt="15">
        <dgm:presLayoutVars>
          <dgm:bulletEnabled val="1"/>
        </dgm:presLayoutVars>
      </dgm:prSet>
      <dgm:spPr/>
    </dgm:pt>
    <dgm:pt modelId="{0DEF0B5E-DD54-49A1-B807-E819462A3591}" type="pres">
      <dgm:prSet presAssocID="{A097D01F-7665-4F5B-B7C1-4BF8C9FFE149}" presName="sibTrans" presStyleCnt="0"/>
      <dgm:spPr/>
    </dgm:pt>
    <dgm:pt modelId="{1AAC93E1-1225-4C5B-8C83-4AB2406643B7}" type="pres">
      <dgm:prSet presAssocID="{4AB62837-29DA-4A3B-B5C5-7863DB683BF4}" presName="node" presStyleLbl="node1" presStyleIdx="13" presStyleCnt="15">
        <dgm:presLayoutVars>
          <dgm:bulletEnabled val="1"/>
        </dgm:presLayoutVars>
      </dgm:prSet>
      <dgm:spPr/>
    </dgm:pt>
    <dgm:pt modelId="{1DF9D0C6-C3B6-4722-80C5-37CF283017B5}" type="pres">
      <dgm:prSet presAssocID="{AFB36106-976D-4E8C-A5EF-33DCA5021F15}" presName="sibTrans" presStyleCnt="0"/>
      <dgm:spPr/>
    </dgm:pt>
    <dgm:pt modelId="{107BC033-51DF-40AA-8CED-557F7A64DBDD}" type="pres">
      <dgm:prSet presAssocID="{F10D072E-5900-4885-96BA-4C9E3C2EA7CC}" presName="node" presStyleLbl="node1" presStyleIdx="14" presStyleCnt="15">
        <dgm:presLayoutVars>
          <dgm:bulletEnabled val="1"/>
        </dgm:presLayoutVars>
      </dgm:prSet>
      <dgm:spPr/>
    </dgm:pt>
  </dgm:ptLst>
  <dgm:cxnLst>
    <dgm:cxn modelId="{D36BBE1D-B42B-4846-AA38-E07C9542EA70}" type="presOf" srcId="{D45F2926-1809-40EB-B06A-89C7359F1B76}" destId="{3EF8C2C2-953D-452E-8203-35893CC73CED}" srcOrd="0" destOrd="0" presId="urn:microsoft.com/office/officeart/2005/8/layout/default"/>
    <dgm:cxn modelId="{CCAEE11F-1D46-4FB1-82A1-70051010BE0A}" type="presOf" srcId="{AB00DA02-C801-414D-9F05-6222A556D957}" destId="{629E0A36-FA98-4462-952A-3F233B6286E8}" srcOrd="0" destOrd="0" presId="urn:microsoft.com/office/officeart/2005/8/layout/default"/>
    <dgm:cxn modelId="{0A377730-CBF0-4870-8DB9-FDFAFFBA9A4A}" type="presOf" srcId="{3BDBAD29-A968-43AC-8EA8-54C4884EBE9D}" destId="{4221512B-6B61-4A2D-A1F0-7C6A23C1CD3C}" srcOrd="0" destOrd="0" presId="urn:microsoft.com/office/officeart/2005/8/layout/default"/>
    <dgm:cxn modelId="{749F013A-5E36-44FC-821A-7717014CB07F}" type="presOf" srcId="{44458B4A-AB59-4BEE-97A7-BC5BCB55300B}" destId="{8E58AE8E-8157-435F-A948-9B601D69CC7C}" srcOrd="0" destOrd="0" presId="urn:microsoft.com/office/officeart/2005/8/layout/default"/>
    <dgm:cxn modelId="{B0F11D5C-A138-4CC2-825C-A38A613A1011}" srcId="{815D523B-C55A-4DC0-9DD8-E7F2B6D0A582}" destId="{44458B4A-AB59-4BEE-97A7-BC5BCB55300B}" srcOrd="2" destOrd="0" parTransId="{2D1E2E54-7D3A-4934-B87E-23DB94089734}" sibTransId="{1036F27E-F6F3-4A0B-960A-3D46C36C7DD0}"/>
    <dgm:cxn modelId="{A5647761-7304-4099-B3FB-DC9849196519}" type="presOf" srcId="{4AB62837-29DA-4A3B-B5C5-7863DB683BF4}" destId="{1AAC93E1-1225-4C5B-8C83-4AB2406643B7}" srcOrd="0" destOrd="0" presId="urn:microsoft.com/office/officeart/2005/8/layout/default"/>
    <dgm:cxn modelId="{4166B643-7777-4AA6-8327-479AB7C70AEA}" srcId="{815D523B-C55A-4DC0-9DD8-E7F2B6D0A582}" destId="{3BDBAD29-A968-43AC-8EA8-54C4884EBE9D}" srcOrd="6" destOrd="0" parTransId="{0BB14E08-A331-420B-8D2D-FC4FEE644329}" sibTransId="{9C915360-5B7F-4A62-A0AC-AEE14D05DE2D}"/>
    <dgm:cxn modelId="{E4B4F743-8A66-47A8-90A9-C90C72FFB931}" type="presOf" srcId="{D9576D18-37E4-44F9-A759-F7B9C1287581}" destId="{4B253190-5B5A-4E2C-BC5E-88A93854365B}" srcOrd="0" destOrd="0" presId="urn:microsoft.com/office/officeart/2005/8/layout/default"/>
    <dgm:cxn modelId="{68F72B67-FCD7-4F91-A7D1-133EFE8309E6}" srcId="{815D523B-C55A-4DC0-9DD8-E7F2B6D0A582}" destId="{A2521FDC-8DB8-47B7-BA0B-AF93B4B6CF2D}" srcOrd="9" destOrd="0" parTransId="{9F760786-996D-4844-9BD6-80291CCF8B7B}" sibTransId="{EB5FF589-01D4-4EAC-B714-E73BE7C356D2}"/>
    <dgm:cxn modelId="{8A30AE6B-98CA-4134-9C97-8BCC98B455D9}" type="presOf" srcId="{B50F8731-B8F4-4F01-9476-772E96EA2852}" destId="{67BE0E0E-1A50-47F5-A456-17163E207F9D}" srcOrd="0" destOrd="0" presId="urn:microsoft.com/office/officeart/2005/8/layout/default"/>
    <dgm:cxn modelId="{6D39036F-A045-4F03-A236-6F97FC99C3F3}" srcId="{815D523B-C55A-4DC0-9DD8-E7F2B6D0A582}" destId="{4AB62837-29DA-4A3B-B5C5-7863DB683BF4}" srcOrd="13" destOrd="0" parTransId="{71873D99-649C-4E79-AFF2-C554AD613D2C}" sibTransId="{AFB36106-976D-4E8C-A5EF-33DCA5021F15}"/>
    <dgm:cxn modelId="{DE632673-429B-48E6-885F-1CE84A547F1A}" srcId="{815D523B-C55A-4DC0-9DD8-E7F2B6D0A582}" destId="{F10D072E-5900-4885-96BA-4C9E3C2EA7CC}" srcOrd="14" destOrd="0" parTransId="{8571711D-3D8D-4278-8976-5820B468B723}" sibTransId="{096CB27E-8234-49E3-ACB0-F80660ACBFB6}"/>
    <dgm:cxn modelId="{03B44556-EA65-49AD-A2B1-301A71A3C0CC}" type="presOf" srcId="{1174738A-582E-4874-9CEE-464D80D9443F}" destId="{9BF3382F-A350-4CF4-94F7-55ACC1AA1A43}" srcOrd="0" destOrd="0" presId="urn:microsoft.com/office/officeart/2005/8/layout/default"/>
    <dgm:cxn modelId="{62F7477B-620F-4AAD-A600-F5A7FA329E30}" type="presOf" srcId="{A2673BD8-B272-40D8-B867-61AD82B7CD81}" destId="{6EFDC036-2DF4-4006-B508-21A3AAD458C6}" srcOrd="0" destOrd="0" presId="urn:microsoft.com/office/officeart/2005/8/layout/default"/>
    <dgm:cxn modelId="{1940D57F-E311-46B8-BC56-FD915367FFCB}" type="presOf" srcId="{D18FB760-EF5F-406B-85BA-232D5B0CB1FE}" destId="{A3417C62-4A52-4B4F-9EAD-47C8572176BC}" srcOrd="0" destOrd="0" presId="urn:microsoft.com/office/officeart/2005/8/layout/default"/>
    <dgm:cxn modelId="{2C76B683-F6B4-44F6-88BA-54884ED09B46}" type="presOf" srcId="{0D5F16A9-1856-4BE3-9B9C-CC78F86A70FA}" destId="{DC724865-A0DC-4D5A-B1B3-C05F791511C5}" srcOrd="0" destOrd="0" presId="urn:microsoft.com/office/officeart/2005/8/layout/default"/>
    <dgm:cxn modelId="{EA707D8F-8C4A-490F-84A2-42B07B38CE0B}" srcId="{815D523B-C55A-4DC0-9DD8-E7F2B6D0A582}" destId="{1174738A-582E-4874-9CEE-464D80D9443F}" srcOrd="7" destOrd="0" parTransId="{522A2842-A365-457E-91FE-6DF6C37E3F05}" sibTransId="{57DB8676-6988-4237-88DD-C053FCED8139}"/>
    <dgm:cxn modelId="{1DE048A3-2E57-4E34-9578-082568A97E5E}" srcId="{815D523B-C55A-4DC0-9DD8-E7F2B6D0A582}" destId="{0D5F16A9-1856-4BE3-9B9C-CC78F86A70FA}" srcOrd="4" destOrd="0" parTransId="{242756F4-B354-4C3E-A640-864E87109480}" sibTransId="{44626F53-4628-47DA-91B4-05E51A916E85}"/>
    <dgm:cxn modelId="{20D352A8-6957-45E6-A22F-169EF091008E}" srcId="{815D523B-C55A-4DC0-9DD8-E7F2B6D0A582}" destId="{D9576D18-37E4-44F9-A759-F7B9C1287581}" srcOrd="5" destOrd="0" parTransId="{3DB5396D-ED9E-4621-9330-01509ABB8462}" sibTransId="{8F41C6DC-8946-459C-9C8A-983F64EBBC96}"/>
    <dgm:cxn modelId="{4817EBAE-AB96-4B1E-B064-1CD6880AE0D5}" type="presOf" srcId="{9F4CC13E-AA57-4F59-A770-AB9A95D830F7}" destId="{DF25DCAE-3DD7-4A45-A9DC-D3CA02325092}" srcOrd="0" destOrd="0" presId="urn:microsoft.com/office/officeart/2005/8/layout/default"/>
    <dgm:cxn modelId="{2C8DB2B0-590A-4914-9032-7BA4F0239BA7}" srcId="{815D523B-C55A-4DC0-9DD8-E7F2B6D0A582}" destId="{A2673BD8-B272-40D8-B867-61AD82B7CD81}" srcOrd="0" destOrd="0" parTransId="{62905590-86E1-4FFB-A056-A2C2155AE43F}" sibTransId="{AD47E432-A938-44B1-8DD0-0EFF7BA4450A}"/>
    <dgm:cxn modelId="{DE8F77C9-C777-4D74-8CC7-9458F3AD9800}" srcId="{815D523B-C55A-4DC0-9DD8-E7F2B6D0A582}" destId="{D18FB760-EF5F-406B-85BA-232D5B0CB1FE}" srcOrd="12" destOrd="0" parTransId="{8B4D69C2-5BA4-4E2C-91AE-926C64F9B88F}" sibTransId="{A097D01F-7665-4F5B-B7C1-4BF8C9FFE149}"/>
    <dgm:cxn modelId="{85888BCB-F0FD-4A07-A7B6-027B1171C698}" type="presOf" srcId="{A2521FDC-8DB8-47B7-BA0B-AF93B4B6CF2D}" destId="{F1C95EE8-7885-41B1-A280-69704533C9EA}" srcOrd="0" destOrd="0" presId="urn:microsoft.com/office/officeart/2005/8/layout/default"/>
    <dgm:cxn modelId="{6FEE4BD0-7709-42C1-B67C-F7B8D6A2EC1A}" srcId="{815D523B-C55A-4DC0-9DD8-E7F2B6D0A582}" destId="{9F4CC13E-AA57-4F59-A770-AB9A95D830F7}" srcOrd="11" destOrd="0" parTransId="{1E7E26AC-AC68-4DA0-B580-8F3D8FD93108}" sibTransId="{42B19F12-637C-4443-9D11-665D482D0DBC}"/>
    <dgm:cxn modelId="{7C4966D1-D7CE-418F-BF2C-DD38C0E69594}" type="presOf" srcId="{865AD167-8436-4B0D-8DCD-9BB58AD8EF6E}" destId="{989E4F38-A01D-41CA-9ED1-65B393437260}" srcOrd="0" destOrd="0" presId="urn:microsoft.com/office/officeart/2005/8/layout/default"/>
    <dgm:cxn modelId="{7D9D02E0-0124-410D-AD30-BCBFBD8FCD09}" type="presOf" srcId="{F10D072E-5900-4885-96BA-4C9E3C2EA7CC}" destId="{107BC033-51DF-40AA-8CED-557F7A64DBDD}" srcOrd="0" destOrd="0" presId="urn:microsoft.com/office/officeart/2005/8/layout/default"/>
    <dgm:cxn modelId="{312CF7E2-7604-4FA0-942E-3F2F45EB6583}" type="presOf" srcId="{815D523B-C55A-4DC0-9DD8-E7F2B6D0A582}" destId="{B1A4BBB8-3F72-4641-9A7F-E81D19D1420A}" srcOrd="0" destOrd="0" presId="urn:microsoft.com/office/officeart/2005/8/layout/default"/>
    <dgm:cxn modelId="{A1767CF0-3820-4867-B9A0-2D4BAAFE94DD}" srcId="{815D523B-C55A-4DC0-9DD8-E7F2B6D0A582}" destId="{865AD167-8436-4B0D-8DCD-9BB58AD8EF6E}" srcOrd="1" destOrd="0" parTransId="{67254536-EA22-41C8-A459-2583A3A6D545}" sibTransId="{C9A70607-5055-494A-A2A3-0FAD6B0AE508}"/>
    <dgm:cxn modelId="{0C398EFA-1773-40FC-B382-AAD12D1F3247}" srcId="{815D523B-C55A-4DC0-9DD8-E7F2B6D0A582}" destId="{D45F2926-1809-40EB-B06A-89C7359F1B76}" srcOrd="10" destOrd="0" parTransId="{62A4B87E-4529-45E0-826C-A1DAB459A81F}" sibTransId="{FDACF450-F8BB-449D-8683-005D50F140DC}"/>
    <dgm:cxn modelId="{0F1CC7FC-1676-4ECF-9D5A-EDE07A6E2549}" srcId="{815D523B-C55A-4DC0-9DD8-E7F2B6D0A582}" destId="{AB00DA02-C801-414D-9F05-6222A556D957}" srcOrd="8" destOrd="0" parTransId="{249EB761-0712-492A-B4C2-E02B5FED26F2}" sibTransId="{64C4927A-CC17-4295-8A32-EFBCD438C8F6}"/>
    <dgm:cxn modelId="{CD90E4FE-7D23-4692-8E2D-C166164D46ED}" srcId="{815D523B-C55A-4DC0-9DD8-E7F2B6D0A582}" destId="{B50F8731-B8F4-4F01-9476-772E96EA2852}" srcOrd="3" destOrd="0" parTransId="{5C734DFB-7AA5-43B0-A933-E8CA440E2A1A}" sibTransId="{DEF5DF39-148A-4A5B-8CB8-E36115D57D7A}"/>
    <dgm:cxn modelId="{C5817683-1EFB-4120-826E-63D70BAF3079}" type="presParOf" srcId="{B1A4BBB8-3F72-4641-9A7F-E81D19D1420A}" destId="{6EFDC036-2DF4-4006-B508-21A3AAD458C6}" srcOrd="0" destOrd="0" presId="urn:microsoft.com/office/officeart/2005/8/layout/default"/>
    <dgm:cxn modelId="{5DAA5446-14B9-4601-8363-5AA347A3E9F3}" type="presParOf" srcId="{B1A4BBB8-3F72-4641-9A7F-E81D19D1420A}" destId="{D1ABDCC6-5725-43B2-B517-67B3A894A32E}" srcOrd="1" destOrd="0" presId="urn:microsoft.com/office/officeart/2005/8/layout/default"/>
    <dgm:cxn modelId="{B0441DF1-70C1-495E-B92F-12C7039D16DD}" type="presParOf" srcId="{B1A4BBB8-3F72-4641-9A7F-E81D19D1420A}" destId="{989E4F38-A01D-41CA-9ED1-65B393437260}" srcOrd="2" destOrd="0" presId="urn:microsoft.com/office/officeart/2005/8/layout/default"/>
    <dgm:cxn modelId="{AF44BFA7-D772-4B0F-9302-4DF1709BA825}" type="presParOf" srcId="{B1A4BBB8-3F72-4641-9A7F-E81D19D1420A}" destId="{80363F99-459B-40F9-93D3-1EF0CFDB96CA}" srcOrd="3" destOrd="0" presId="urn:microsoft.com/office/officeart/2005/8/layout/default"/>
    <dgm:cxn modelId="{A174A480-448B-4B88-AE1A-617529567B80}" type="presParOf" srcId="{B1A4BBB8-3F72-4641-9A7F-E81D19D1420A}" destId="{8E58AE8E-8157-435F-A948-9B601D69CC7C}" srcOrd="4" destOrd="0" presId="urn:microsoft.com/office/officeart/2005/8/layout/default"/>
    <dgm:cxn modelId="{57B6F30E-51F6-4D2B-ABB2-F511B0AD2B54}" type="presParOf" srcId="{B1A4BBB8-3F72-4641-9A7F-E81D19D1420A}" destId="{83CEB04B-70EF-404B-9071-9AFD32B0713F}" srcOrd="5" destOrd="0" presId="urn:microsoft.com/office/officeart/2005/8/layout/default"/>
    <dgm:cxn modelId="{6C145503-192B-43E8-9054-9C617275C319}" type="presParOf" srcId="{B1A4BBB8-3F72-4641-9A7F-E81D19D1420A}" destId="{67BE0E0E-1A50-47F5-A456-17163E207F9D}" srcOrd="6" destOrd="0" presId="urn:microsoft.com/office/officeart/2005/8/layout/default"/>
    <dgm:cxn modelId="{C6D92267-A465-4E79-8145-F9072D76BA20}" type="presParOf" srcId="{B1A4BBB8-3F72-4641-9A7F-E81D19D1420A}" destId="{4CEBAE17-BB28-4F16-9215-8FDDD0DD4926}" srcOrd="7" destOrd="0" presId="urn:microsoft.com/office/officeart/2005/8/layout/default"/>
    <dgm:cxn modelId="{B918A547-0398-42A1-A696-901DBF159C14}" type="presParOf" srcId="{B1A4BBB8-3F72-4641-9A7F-E81D19D1420A}" destId="{DC724865-A0DC-4D5A-B1B3-C05F791511C5}" srcOrd="8" destOrd="0" presId="urn:microsoft.com/office/officeart/2005/8/layout/default"/>
    <dgm:cxn modelId="{B24FD524-46BA-4DDB-9A0E-5C3166C3E2DB}" type="presParOf" srcId="{B1A4BBB8-3F72-4641-9A7F-E81D19D1420A}" destId="{45070835-38B5-42E4-B96F-3164DF842B10}" srcOrd="9" destOrd="0" presId="urn:microsoft.com/office/officeart/2005/8/layout/default"/>
    <dgm:cxn modelId="{4B389283-69B9-4301-9B30-5EB1279C1B99}" type="presParOf" srcId="{B1A4BBB8-3F72-4641-9A7F-E81D19D1420A}" destId="{4B253190-5B5A-4E2C-BC5E-88A93854365B}" srcOrd="10" destOrd="0" presId="urn:microsoft.com/office/officeart/2005/8/layout/default"/>
    <dgm:cxn modelId="{21F1184C-B457-4CF9-B31A-44931C39C764}" type="presParOf" srcId="{B1A4BBB8-3F72-4641-9A7F-E81D19D1420A}" destId="{F4342C8C-7641-4BB6-9373-81E2ADD48DAA}" srcOrd="11" destOrd="0" presId="urn:microsoft.com/office/officeart/2005/8/layout/default"/>
    <dgm:cxn modelId="{D2F674D1-B090-4A49-B82B-EEB77F064711}" type="presParOf" srcId="{B1A4BBB8-3F72-4641-9A7F-E81D19D1420A}" destId="{4221512B-6B61-4A2D-A1F0-7C6A23C1CD3C}" srcOrd="12" destOrd="0" presId="urn:microsoft.com/office/officeart/2005/8/layout/default"/>
    <dgm:cxn modelId="{20381E45-A0D1-4A65-AF03-6683B024D355}" type="presParOf" srcId="{B1A4BBB8-3F72-4641-9A7F-E81D19D1420A}" destId="{DA38B5D0-0A2E-4D9A-B0E1-25160B44F94B}" srcOrd="13" destOrd="0" presId="urn:microsoft.com/office/officeart/2005/8/layout/default"/>
    <dgm:cxn modelId="{4D52D151-4290-4C89-A5DF-9F4B5FB98F48}" type="presParOf" srcId="{B1A4BBB8-3F72-4641-9A7F-E81D19D1420A}" destId="{9BF3382F-A350-4CF4-94F7-55ACC1AA1A43}" srcOrd="14" destOrd="0" presId="urn:microsoft.com/office/officeart/2005/8/layout/default"/>
    <dgm:cxn modelId="{E1637718-0DE8-4855-914F-3A77B09B0DD4}" type="presParOf" srcId="{B1A4BBB8-3F72-4641-9A7F-E81D19D1420A}" destId="{FA2DF0D0-5E68-466A-8A79-230443508E38}" srcOrd="15" destOrd="0" presId="urn:microsoft.com/office/officeart/2005/8/layout/default"/>
    <dgm:cxn modelId="{204CCF41-AFD7-4670-844B-55098AE81A01}" type="presParOf" srcId="{B1A4BBB8-3F72-4641-9A7F-E81D19D1420A}" destId="{629E0A36-FA98-4462-952A-3F233B6286E8}" srcOrd="16" destOrd="0" presId="urn:microsoft.com/office/officeart/2005/8/layout/default"/>
    <dgm:cxn modelId="{49678CD0-C284-4448-A9F2-A6D6A6622EAF}" type="presParOf" srcId="{B1A4BBB8-3F72-4641-9A7F-E81D19D1420A}" destId="{B61E6E00-64B3-4C60-8E7A-8EAB2E922511}" srcOrd="17" destOrd="0" presId="urn:microsoft.com/office/officeart/2005/8/layout/default"/>
    <dgm:cxn modelId="{267EFE3D-11FB-4B46-8AA2-CCD78032DEE5}" type="presParOf" srcId="{B1A4BBB8-3F72-4641-9A7F-E81D19D1420A}" destId="{F1C95EE8-7885-41B1-A280-69704533C9EA}" srcOrd="18" destOrd="0" presId="urn:microsoft.com/office/officeart/2005/8/layout/default"/>
    <dgm:cxn modelId="{BDCCD9F4-88C1-470E-B455-1A83F0C526B3}" type="presParOf" srcId="{B1A4BBB8-3F72-4641-9A7F-E81D19D1420A}" destId="{570B8514-ED49-403A-913E-21C8D9FC373C}" srcOrd="19" destOrd="0" presId="urn:microsoft.com/office/officeart/2005/8/layout/default"/>
    <dgm:cxn modelId="{0F47A760-6151-4F4B-94A3-F0DFA4B5A5E3}" type="presParOf" srcId="{B1A4BBB8-3F72-4641-9A7F-E81D19D1420A}" destId="{3EF8C2C2-953D-452E-8203-35893CC73CED}" srcOrd="20" destOrd="0" presId="urn:microsoft.com/office/officeart/2005/8/layout/default"/>
    <dgm:cxn modelId="{80C66B64-4FD7-49D7-A915-096144F968DB}" type="presParOf" srcId="{B1A4BBB8-3F72-4641-9A7F-E81D19D1420A}" destId="{5B006737-06C9-49C1-BAAA-5B334C991173}" srcOrd="21" destOrd="0" presId="urn:microsoft.com/office/officeart/2005/8/layout/default"/>
    <dgm:cxn modelId="{27C70B6D-EDE7-4ECE-84BB-1B43F0CBDF8A}" type="presParOf" srcId="{B1A4BBB8-3F72-4641-9A7F-E81D19D1420A}" destId="{DF25DCAE-3DD7-4A45-A9DC-D3CA02325092}" srcOrd="22" destOrd="0" presId="urn:microsoft.com/office/officeart/2005/8/layout/default"/>
    <dgm:cxn modelId="{24A0B71E-3525-4C9C-B6FE-933919C034BC}" type="presParOf" srcId="{B1A4BBB8-3F72-4641-9A7F-E81D19D1420A}" destId="{28036EBD-9423-448E-8EAF-8A931BE90593}" srcOrd="23" destOrd="0" presId="urn:microsoft.com/office/officeart/2005/8/layout/default"/>
    <dgm:cxn modelId="{8CBE0B33-7CC7-4D96-9549-75895A1A285E}" type="presParOf" srcId="{B1A4BBB8-3F72-4641-9A7F-E81D19D1420A}" destId="{A3417C62-4A52-4B4F-9EAD-47C8572176BC}" srcOrd="24" destOrd="0" presId="urn:microsoft.com/office/officeart/2005/8/layout/default"/>
    <dgm:cxn modelId="{7E71F0F7-DE30-45A8-961A-7446743E851E}" type="presParOf" srcId="{B1A4BBB8-3F72-4641-9A7F-E81D19D1420A}" destId="{0DEF0B5E-DD54-49A1-B807-E819462A3591}" srcOrd="25" destOrd="0" presId="urn:microsoft.com/office/officeart/2005/8/layout/default"/>
    <dgm:cxn modelId="{1CAD09A5-AEC4-4DC3-BD51-A67E7D681679}" type="presParOf" srcId="{B1A4BBB8-3F72-4641-9A7F-E81D19D1420A}" destId="{1AAC93E1-1225-4C5B-8C83-4AB2406643B7}" srcOrd="26" destOrd="0" presId="urn:microsoft.com/office/officeart/2005/8/layout/default"/>
    <dgm:cxn modelId="{53F099CC-B1F5-40AD-B10F-7BC4B9CD84B0}" type="presParOf" srcId="{B1A4BBB8-3F72-4641-9A7F-E81D19D1420A}" destId="{1DF9D0C6-C3B6-4722-80C5-37CF283017B5}" srcOrd="27" destOrd="0" presId="urn:microsoft.com/office/officeart/2005/8/layout/default"/>
    <dgm:cxn modelId="{55A241EE-B8D7-474D-B89B-11212F64AA73}" type="presParOf" srcId="{B1A4BBB8-3F72-4641-9A7F-E81D19D1420A}" destId="{107BC033-51DF-40AA-8CED-557F7A64DBDD}"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1EAA6D-457A-4A56-892A-E6E6C54F603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580DFA72-F23B-46C9-B0A4-B84CDF499C2A}">
      <dgm:prSet custT="1"/>
      <dgm:spPr/>
      <dgm:t>
        <a:bodyPr/>
        <a:lstStyle/>
        <a:p>
          <a:r>
            <a:rPr lang="en-US" sz="2400" b="1" dirty="0"/>
            <a:t>Leaching in the soil</a:t>
          </a:r>
          <a:endParaRPr lang="en-US" sz="2400" dirty="0"/>
        </a:p>
      </dgm:t>
    </dgm:pt>
    <dgm:pt modelId="{0FBF9EEF-221C-4C47-A9CE-5F3490A5EEA9}" type="parTrans" cxnId="{D81D6B97-E2A4-4056-9556-2AB7A3DD51C6}">
      <dgm:prSet/>
      <dgm:spPr/>
      <dgm:t>
        <a:bodyPr/>
        <a:lstStyle/>
        <a:p>
          <a:endParaRPr lang="en-US"/>
        </a:p>
      </dgm:t>
    </dgm:pt>
    <dgm:pt modelId="{3875A999-6A63-4184-A08B-BB1335A6F310}" type="sibTrans" cxnId="{D81D6B97-E2A4-4056-9556-2AB7A3DD51C6}">
      <dgm:prSet/>
      <dgm:spPr/>
      <dgm:t>
        <a:bodyPr/>
        <a:lstStyle/>
        <a:p>
          <a:endParaRPr lang="en-US"/>
        </a:p>
      </dgm:t>
    </dgm:pt>
    <dgm:pt modelId="{3047DB5A-B90B-4EA9-BA0B-31F079C25B6E}">
      <dgm:prSet custT="1"/>
      <dgm:spPr/>
      <dgm:t>
        <a:bodyPr/>
        <a:lstStyle/>
        <a:p>
          <a:r>
            <a:rPr lang="en-US" sz="2000" b="1" dirty="0"/>
            <a:t>lead and lead compounds </a:t>
          </a:r>
          <a:r>
            <a:rPr lang="en-US" sz="2000" dirty="0"/>
            <a:t>(in circuit boards)</a:t>
          </a:r>
        </a:p>
      </dgm:t>
    </dgm:pt>
    <dgm:pt modelId="{7360A5B9-09BD-4A31-A714-D7E0FF083E28}" type="parTrans" cxnId="{BD4BD091-9BFA-4D28-BF42-28742EAFDAF2}">
      <dgm:prSet/>
      <dgm:spPr/>
      <dgm:t>
        <a:bodyPr/>
        <a:lstStyle/>
        <a:p>
          <a:endParaRPr lang="en-US"/>
        </a:p>
      </dgm:t>
    </dgm:pt>
    <dgm:pt modelId="{993AF5BF-3A79-4B25-81BD-F1378C4D26D4}" type="sibTrans" cxnId="{BD4BD091-9BFA-4D28-BF42-28742EAFDAF2}">
      <dgm:prSet/>
      <dgm:spPr/>
      <dgm:t>
        <a:bodyPr/>
        <a:lstStyle/>
        <a:p>
          <a:endParaRPr lang="en-US"/>
        </a:p>
      </dgm:t>
    </dgm:pt>
    <dgm:pt modelId="{99D10FD5-A6B7-4BB4-BFAB-945816DACBE4}">
      <dgm:prSet custT="1"/>
      <dgm:spPr/>
      <dgm:t>
        <a:bodyPr/>
        <a:lstStyle/>
        <a:p>
          <a:r>
            <a:rPr lang="en-US" sz="2000" b="1" dirty="0"/>
            <a:t>cadmium </a:t>
          </a:r>
          <a:r>
            <a:rPr lang="en-US" sz="2000" dirty="0"/>
            <a:t>(used as a </a:t>
          </a:r>
          <a:r>
            <a:rPr lang="en-US" sz="2000" dirty="0" err="1"/>
            <a:t>stabiliser</a:t>
          </a:r>
          <a:r>
            <a:rPr lang="en-US" sz="2000" dirty="0"/>
            <a:t> in plastics)</a:t>
          </a:r>
        </a:p>
      </dgm:t>
    </dgm:pt>
    <dgm:pt modelId="{92BBD2B9-D59A-4006-983F-44743DE5C821}" type="parTrans" cxnId="{CCBA871F-9F2F-42AA-A9CF-F4AD44A8D7CF}">
      <dgm:prSet/>
      <dgm:spPr/>
      <dgm:t>
        <a:bodyPr/>
        <a:lstStyle/>
        <a:p>
          <a:endParaRPr lang="en-US"/>
        </a:p>
      </dgm:t>
    </dgm:pt>
    <dgm:pt modelId="{B92A3095-C82E-45AA-9CE7-A49BB86C0E46}" type="sibTrans" cxnId="{CCBA871F-9F2F-42AA-A9CF-F4AD44A8D7CF}">
      <dgm:prSet/>
      <dgm:spPr/>
      <dgm:t>
        <a:bodyPr/>
        <a:lstStyle/>
        <a:p>
          <a:endParaRPr lang="en-US"/>
        </a:p>
      </dgm:t>
    </dgm:pt>
    <dgm:pt modelId="{EDDFDA8C-8754-4105-8D22-6CD9F7C01568}">
      <dgm:prSet custT="1"/>
      <dgm:spPr/>
      <dgm:t>
        <a:bodyPr/>
        <a:lstStyle/>
        <a:p>
          <a:r>
            <a:rPr lang="en-US" sz="2000" b="1" dirty="0"/>
            <a:t>hexavalent chromium </a:t>
          </a:r>
          <a:r>
            <a:rPr lang="en-US" sz="2000" dirty="0"/>
            <a:t>(is used as a corrosion inhibitor)</a:t>
          </a:r>
        </a:p>
      </dgm:t>
    </dgm:pt>
    <dgm:pt modelId="{63EE8573-B781-4CF2-845F-EB9F6BDAD2C4}" type="parTrans" cxnId="{2608B857-25AF-4C21-8CA1-6D7FAE36B694}">
      <dgm:prSet/>
      <dgm:spPr/>
      <dgm:t>
        <a:bodyPr/>
        <a:lstStyle/>
        <a:p>
          <a:endParaRPr lang="en-US"/>
        </a:p>
      </dgm:t>
    </dgm:pt>
    <dgm:pt modelId="{0007BD79-2D99-49F0-8361-166940D5EE17}" type="sibTrans" cxnId="{2608B857-25AF-4C21-8CA1-6D7FAE36B694}">
      <dgm:prSet/>
      <dgm:spPr/>
      <dgm:t>
        <a:bodyPr/>
        <a:lstStyle/>
        <a:p>
          <a:endParaRPr lang="en-US"/>
        </a:p>
      </dgm:t>
    </dgm:pt>
    <dgm:pt modelId="{18DEEB40-6AF5-40EA-8959-87F9BFD9B6D1}">
      <dgm:prSet custT="1"/>
      <dgm:spPr/>
      <dgm:t>
        <a:bodyPr/>
        <a:lstStyle/>
        <a:p>
          <a:r>
            <a:rPr lang="en-US" sz="2000" b="1" dirty="0"/>
            <a:t>oils and greases</a:t>
          </a:r>
          <a:r>
            <a:rPr lang="en-US" sz="2000" dirty="0"/>
            <a:t> (from fridges and other appliances)</a:t>
          </a:r>
        </a:p>
      </dgm:t>
    </dgm:pt>
    <dgm:pt modelId="{14FC3A1D-DD86-4437-BC2D-C2B0449F2935}" type="parTrans" cxnId="{8DA47E15-EFFB-4308-9F6E-F70EBB8DFC34}">
      <dgm:prSet/>
      <dgm:spPr/>
      <dgm:t>
        <a:bodyPr/>
        <a:lstStyle/>
        <a:p>
          <a:endParaRPr lang="en-US"/>
        </a:p>
      </dgm:t>
    </dgm:pt>
    <dgm:pt modelId="{A93E6DAD-C3EF-4B54-987E-8DE362128B4F}" type="sibTrans" cxnId="{8DA47E15-EFFB-4308-9F6E-F70EBB8DFC34}">
      <dgm:prSet/>
      <dgm:spPr/>
      <dgm:t>
        <a:bodyPr/>
        <a:lstStyle/>
        <a:p>
          <a:endParaRPr lang="en-US"/>
        </a:p>
      </dgm:t>
    </dgm:pt>
    <dgm:pt modelId="{7C9F4544-99C6-4B25-95A7-5FF55BE2A221}">
      <dgm:prSet custT="1"/>
      <dgm:spPr/>
      <dgm:t>
        <a:bodyPr/>
        <a:lstStyle/>
        <a:p>
          <a:r>
            <a:rPr lang="en-US" sz="2400" b="1" dirty="0"/>
            <a:t>Releasing into the air </a:t>
          </a:r>
          <a:endParaRPr lang="en-US" sz="2400" dirty="0"/>
        </a:p>
      </dgm:t>
    </dgm:pt>
    <dgm:pt modelId="{585D4DB4-8049-40ED-B85E-47C94B565193}" type="parTrans" cxnId="{5F6927A0-DC3F-494B-BCA9-EAADA9F89051}">
      <dgm:prSet/>
      <dgm:spPr/>
      <dgm:t>
        <a:bodyPr/>
        <a:lstStyle/>
        <a:p>
          <a:endParaRPr lang="en-US"/>
        </a:p>
      </dgm:t>
    </dgm:pt>
    <dgm:pt modelId="{9CF629A3-2238-4B7D-A6B8-6594BE8F08D8}" type="sibTrans" cxnId="{5F6927A0-DC3F-494B-BCA9-EAADA9F89051}">
      <dgm:prSet/>
      <dgm:spPr/>
      <dgm:t>
        <a:bodyPr/>
        <a:lstStyle/>
        <a:p>
          <a:endParaRPr lang="en-US"/>
        </a:p>
      </dgm:t>
    </dgm:pt>
    <dgm:pt modelId="{F0EB2AE5-9847-47AB-BBA9-C211BFA253BA}">
      <dgm:prSet custT="1"/>
      <dgm:spPr/>
      <dgm:t>
        <a:bodyPr/>
        <a:lstStyle/>
        <a:p>
          <a:r>
            <a:rPr lang="en-US" sz="2000" b="1" dirty="0"/>
            <a:t>chlorofluorocarbons </a:t>
          </a:r>
          <a:r>
            <a:rPr lang="en-US" sz="2000" dirty="0"/>
            <a:t>(CFCs were the refrigerant and the gas in the cells of the insulation in refrigerators and freezers pre-1995);</a:t>
          </a:r>
        </a:p>
      </dgm:t>
    </dgm:pt>
    <dgm:pt modelId="{4A9DD55C-7922-499D-8588-309F0B7097BD}" type="parTrans" cxnId="{4713B0F5-43DB-428A-AF6E-8D0D716289BB}">
      <dgm:prSet/>
      <dgm:spPr/>
      <dgm:t>
        <a:bodyPr/>
        <a:lstStyle/>
        <a:p>
          <a:endParaRPr lang="en-US"/>
        </a:p>
      </dgm:t>
    </dgm:pt>
    <dgm:pt modelId="{13E14A4E-D394-4C3B-8D44-07826F26AD71}" type="sibTrans" cxnId="{4713B0F5-43DB-428A-AF6E-8D0D716289BB}">
      <dgm:prSet/>
      <dgm:spPr/>
      <dgm:t>
        <a:bodyPr/>
        <a:lstStyle/>
        <a:p>
          <a:endParaRPr lang="en-US"/>
        </a:p>
      </dgm:t>
    </dgm:pt>
    <dgm:pt modelId="{5A06E701-832D-483E-8A3C-0EF7E492D711}">
      <dgm:prSet custT="1"/>
      <dgm:spPr/>
      <dgm:t>
        <a:bodyPr/>
        <a:lstStyle/>
        <a:p>
          <a:r>
            <a:rPr lang="en-US" sz="2000" b="1" dirty="0" err="1"/>
            <a:t>hydrochloroflurocarbons</a:t>
          </a:r>
          <a:r>
            <a:rPr lang="en-US" sz="2000" b="1" dirty="0"/>
            <a:t> </a:t>
          </a:r>
          <a:r>
            <a:rPr lang="en-US" sz="2000" dirty="0"/>
            <a:t>(HCFCs are the refrigerants used in air conditioners which are only being phased out now);</a:t>
          </a:r>
        </a:p>
      </dgm:t>
    </dgm:pt>
    <dgm:pt modelId="{8641B35D-CF78-4BFE-9AE6-E38D36F85FC7}" type="parTrans" cxnId="{B6524D10-7998-48F4-8350-16D951F4CB78}">
      <dgm:prSet/>
      <dgm:spPr/>
      <dgm:t>
        <a:bodyPr/>
        <a:lstStyle/>
        <a:p>
          <a:endParaRPr lang="en-US"/>
        </a:p>
      </dgm:t>
    </dgm:pt>
    <dgm:pt modelId="{6C7CFCD8-E188-4CC8-8065-ABB63C45C937}" type="sibTrans" cxnId="{B6524D10-7998-48F4-8350-16D951F4CB78}">
      <dgm:prSet/>
      <dgm:spPr/>
      <dgm:t>
        <a:bodyPr/>
        <a:lstStyle/>
        <a:p>
          <a:endParaRPr lang="en-US"/>
        </a:p>
      </dgm:t>
    </dgm:pt>
    <dgm:pt modelId="{4541FD7B-3CF4-4310-8FE9-9019273EB54A}">
      <dgm:prSet custT="1"/>
      <dgm:spPr/>
      <dgm:t>
        <a:bodyPr/>
        <a:lstStyle/>
        <a:p>
          <a:r>
            <a:rPr lang="en-US" sz="2000" b="1" dirty="0"/>
            <a:t>brominated or halogenated flame retardants </a:t>
          </a:r>
          <a:endParaRPr lang="en-US" sz="2000" dirty="0"/>
        </a:p>
      </dgm:t>
    </dgm:pt>
    <dgm:pt modelId="{68302A53-1CF2-473C-8CAD-BC102E1DF18E}" type="parTrans" cxnId="{9A60983B-79EB-413E-BCE9-C83FDCA5EE76}">
      <dgm:prSet/>
      <dgm:spPr/>
      <dgm:t>
        <a:bodyPr/>
        <a:lstStyle/>
        <a:p>
          <a:endParaRPr lang="en-US"/>
        </a:p>
      </dgm:t>
    </dgm:pt>
    <dgm:pt modelId="{EE49C7DF-0BF4-4D0B-93FF-852DACCEFBD9}" type="sibTrans" cxnId="{9A60983B-79EB-413E-BCE9-C83FDCA5EE76}">
      <dgm:prSet/>
      <dgm:spPr/>
      <dgm:t>
        <a:bodyPr/>
        <a:lstStyle/>
        <a:p>
          <a:endParaRPr lang="en-US"/>
        </a:p>
      </dgm:t>
    </dgm:pt>
    <dgm:pt modelId="{91FC0C22-EF7E-47B6-91FD-ADE409D64706}">
      <dgm:prSet custT="1"/>
      <dgm:spPr/>
      <dgm:t>
        <a:bodyPr/>
        <a:lstStyle/>
        <a:p>
          <a:r>
            <a:rPr lang="en-US" sz="2000" b="1" dirty="0"/>
            <a:t>Rust </a:t>
          </a:r>
        </a:p>
      </dgm:t>
    </dgm:pt>
    <dgm:pt modelId="{23C4369E-9589-4739-9674-D53A1BBF2634}" type="parTrans" cxnId="{F93C61B6-284E-4FC1-985E-A05CE4FBBF6A}">
      <dgm:prSet/>
      <dgm:spPr/>
      <dgm:t>
        <a:bodyPr/>
        <a:lstStyle/>
        <a:p>
          <a:endParaRPr lang="en-NZ"/>
        </a:p>
      </dgm:t>
    </dgm:pt>
    <dgm:pt modelId="{15B373F1-BCD3-49D7-BB6E-A288B46CBEB9}" type="sibTrans" cxnId="{F93C61B6-284E-4FC1-985E-A05CE4FBBF6A}">
      <dgm:prSet/>
      <dgm:spPr/>
      <dgm:t>
        <a:bodyPr/>
        <a:lstStyle/>
        <a:p>
          <a:endParaRPr lang="en-NZ"/>
        </a:p>
      </dgm:t>
    </dgm:pt>
    <dgm:pt modelId="{ECBB66E1-7EC6-43FA-8888-E64A90295B3C}" type="pres">
      <dgm:prSet presAssocID="{701EAA6D-457A-4A56-892A-E6E6C54F603F}" presName="diagram" presStyleCnt="0">
        <dgm:presLayoutVars>
          <dgm:dir/>
          <dgm:resizeHandles val="exact"/>
        </dgm:presLayoutVars>
      </dgm:prSet>
      <dgm:spPr/>
    </dgm:pt>
    <dgm:pt modelId="{2CFD77C3-77A6-4D1F-9263-6A3855B535D9}" type="pres">
      <dgm:prSet presAssocID="{580DFA72-F23B-46C9-B0A4-B84CDF499C2A}" presName="node" presStyleLbl="node1" presStyleIdx="0" presStyleCnt="2">
        <dgm:presLayoutVars>
          <dgm:bulletEnabled val="1"/>
        </dgm:presLayoutVars>
      </dgm:prSet>
      <dgm:spPr/>
    </dgm:pt>
    <dgm:pt modelId="{54D0016F-42DC-4666-99CA-FA87D86BC2B4}" type="pres">
      <dgm:prSet presAssocID="{3875A999-6A63-4184-A08B-BB1335A6F310}" presName="sibTrans" presStyleCnt="0"/>
      <dgm:spPr/>
    </dgm:pt>
    <dgm:pt modelId="{6759B0DC-6BE6-41F4-A599-6484AA2730E7}" type="pres">
      <dgm:prSet presAssocID="{7C9F4544-99C6-4B25-95A7-5FF55BE2A221}" presName="node" presStyleLbl="node1" presStyleIdx="1" presStyleCnt="2">
        <dgm:presLayoutVars>
          <dgm:bulletEnabled val="1"/>
        </dgm:presLayoutVars>
      </dgm:prSet>
      <dgm:spPr/>
    </dgm:pt>
  </dgm:ptLst>
  <dgm:cxnLst>
    <dgm:cxn modelId="{98677206-9CB2-4872-8FE6-4EE3FFE34BE8}" type="presOf" srcId="{580DFA72-F23B-46C9-B0A4-B84CDF499C2A}" destId="{2CFD77C3-77A6-4D1F-9263-6A3855B535D9}" srcOrd="0" destOrd="0" presId="urn:microsoft.com/office/officeart/2005/8/layout/default"/>
    <dgm:cxn modelId="{B6524D10-7998-48F4-8350-16D951F4CB78}" srcId="{7C9F4544-99C6-4B25-95A7-5FF55BE2A221}" destId="{5A06E701-832D-483E-8A3C-0EF7E492D711}" srcOrd="1" destOrd="0" parTransId="{8641B35D-CF78-4BFE-9AE6-E38D36F85FC7}" sibTransId="{6C7CFCD8-E188-4CC8-8065-ABB63C45C937}"/>
    <dgm:cxn modelId="{EA64C211-FFEE-47D0-9FAD-96A30890B6BD}" type="presOf" srcId="{7C9F4544-99C6-4B25-95A7-5FF55BE2A221}" destId="{6759B0DC-6BE6-41F4-A599-6484AA2730E7}" srcOrd="0" destOrd="0" presId="urn:microsoft.com/office/officeart/2005/8/layout/default"/>
    <dgm:cxn modelId="{8DA47E15-EFFB-4308-9F6E-F70EBB8DFC34}" srcId="{580DFA72-F23B-46C9-B0A4-B84CDF499C2A}" destId="{18DEEB40-6AF5-40EA-8959-87F9BFD9B6D1}" srcOrd="3" destOrd="0" parTransId="{14FC3A1D-DD86-4437-BC2D-C2B0449F2935}" sibTransId="{A93E6DAD-C3EF-4B54-987E-8DE362128B4F}"/>
    <dgm:cxn modelId="{A6A04F1B-92E0-4B25-9C13-3DAB62BC69FD}" type="presOf" srcId="{4541FD7B-3CF4-4310-8FE9-9019273EB54A}" destId="{6759B0DC-6BE6-41F4-A599-6484AA2730E7}" srcOrd="0" destOrd="3" presId="urn:microsoft.com/office/officeart/2005/8/layout/default"/>
    <dgm:cxn modelId="{CCBA871F-9F2F-42AA-A9CF-F4AD44A8D7CF}" srcId="{580DFA72-F23B-46C9-B0A4-B84CDF499C2A}" destId="{99D10FD5-A6B7-4BB4-BFAB-945816DACBE4}" srcOrd="1" destOrd="0" parTransId="{92BBD2B9-D59A-4006-983F-44743DE5C821}" sibTransId="{B92A3095-C82E-45AA-9CE7-A49BB86C0E46}"/>
    <dgm:cxn modelId="{57D23A25-BAB3-4197-AAFA-684A5C72EAE0}" type="presOf" srcId="{3047DB5A-B90B-4EA9-BA0B-31F079C25B6E}" destId="{2CFD77C3-77A6-4D1F-9263-6A3855B535D9}" srcOrd="0" destOrd="1" presId="urn:microsoft.com/office/officeart/2005/8/layout/default"/>
    <dgm:cxn modelId="{9A60983B-79EB-413E-BCE9-C83FDCA5EE76}" srcId="{7C9F4544-99C6-4B25-95A7-5FF55BE2A221}" destId="{4541FD7B-3CF4-4310-8FE9-9019273EB54A}" srcOrd="2" destOrd="0" parTransId="{68302A53-1CF2-473C-8CAD-BC102E1DF18E}" sibTransId="{EE49C7DF-0BF4-4D0B-93FF-852DACCEFBD9}"/>
    <dgm:cxn modelId="{469A0B6E-9796-463D-A005-BA3AADC4AF71}" type="presOf" srcId="{F0EB2AE5-9847-47AB-BBA9-C211BFA253BA}" destId="{6759B0DC-6BE6-41F4-A599-6484AA2730E7}" srcOrd="0" destOrd="1" presId="urn:microsoft.com/office/officeart/2005/8/layout/default"/>
    <dgm:cxn modelId="{2608B857-25AF-4C21-8CA1-6D7FAE36B694}" srcId="{580DFA72-F23B-46C9-B0A4-B84CDF499C2A}" destId="{EDDFDA8C-8754-4105-8D22-6CD9F7C01568}" srcOrd="2" destOrd="0" parTransId="{63EE8573-B781-4CF2-845F-EB9F6BDAD2C4}" sibTransId="{0007BD79-2D99-49F0-8361-166940D5EE17}"/>
    <dgm:cxn modelId="{5411585A-A52C-4764-BDA2-5C36A40F5BD7}" type="presOf" srcId="{91FC0C22-EF7E-47B6-91FD-ADE409D64706}" destId="{2CFD77C3-77A6-4D1F-9263-6A3855B535D9}" srcOrd="0" destOrd="5" presId="urn:microsoft.com/office/officeart/2005/8/layout/default"/>
    <dgm:cxn modelId="{BD4BD091-9BFA-4D28-BF42-28742EAFDAF2}" srcId="{580DFA72-F23B-46C9-B0A4-B84CDF499C2A}" destId="{3047DB5A-B90B-4EA9-BA0B-31F079C25B6E}" srcOrd="0" destOrd="0" parTransId="{7360A5B9-09BD-4A31-A714-D7E0FF083E28}" sibTransId="{993AF5BF-3A79-4B25-81BD-F1378C4D26D4}"/>
    <dgm:cxn modelId="{D81D6B97-E2A4-4056-9556-2AB7A3DD51C6}" srcId="{701EAA6D-457A-4A56-892A-E6E6C54F603F}" destId="{580DFA72-F23B-46C9-B0A4-B84CDF499C2A}" srcOrd="0" destOrd="0" parTransId="{0FBF9EEF-221C-4C47-A9CE-5F3490A5EEA9}" sibTransId="{3875A999-6A63-4184-A08B-BB1335A6F310}"/>
    <dgm:cxn modelId="{4DBDAC9E-61BE-40C2-B62F-069F028CBA37}" type="presOf" srcId="{EDDFDA8C-8754-4105-8D22-6CD9F7C01568}" destId="{2CFD77C3-77A6-4D1F-9263-6A3855B535D9}" srcOrd="0" destOrd="3" presId="urn:microsoft.com/office/officeart/2005/8/layout/default"/>
    <dgm:cxn modelId="{8A7C529F-BAFE-41DE-8A1B-C41F751357F1}" type="presOf" srcId="{99D10FD5-A6B7-4BB4-BFAB-945816DACBE4}" destId="{2CFD77C3-77A6-4D1F-9263-6A3855B535D9}" srcOrd="0" destOrd="2" presId="urn:microsoft.com/office/officeart/2005/8/layout/default"/>
    <dgm:cxn modelId="{5F6927A0-DC3F-494B-BCA9-EAADA9F89051}" srcId="{701EAA6D-457A-4A56-892A-E6E6C54F603F}" destId="{7C9F4544-99C6-4B25-95A7-5FF55BE2A221}" srcOrd="1" destOrd="0" parTransId="{585D4DB4-8049-40ED-B85E-47C94B565193}" sibTransId="{9CF629A3-2238-4B7D-A6B8-6594BE8F08D8}"/>
    <dgm:cxn modelId="{F93C61B6-284E-4FC1-985E-A05CE4FBBF6A}" srcId="{580DFA72-F23B-46C9-B0A4-B84CDF499C2A}" destId="{91FC0C22-EF7E-47B6-91FD-ADE409D64706}" srcOrd="4" destOrd="0" parTransId="{23C4369E-9589-4739-9674-D53A1BBF2634}" sibTransId="{15B373F1-BCD3-49D7-BB6E-A288B46CBEB9}"/>
    <dgm:cxn modelId="{8EA31CD4-8C4F-41B1-B484-C3AE97AE8302}" type="presOf" srcId="{5A06E701-832D-483E-8A3C-0EF7E492D711}" destId="{6759B0DC-6BE6-41F4-A599-6484AA2730E7}" srcOrd="0" destOrd="2" presId="urn:microsoft.com/office/officeart/2005/8/layout/default"/>
    <dgm:cxn modelId="{087D5DE8-8CCB-4804-A022-91F13D15068B}" type="presOf" srcId="{18DEEB40-6AF5-40EA-8959-87F9BFD9B6D1}" destId="{2CFD77C3-77A6-4D1F-9263-6A3855B535D9}" srcOrd="0" destOrd="4" presId="urn:microsoft.com/office/officeart/2005/8/layout/default"/>
    <dgm:cxn modelId="{16592AED-925F-4D97-8E73-E08BEA96DA17}" type="presOf" srcId="{701EAA6D-457A-4A56-892A-E6E6C54F603F}" destId="{ECBB66E1-7EC6-43FA-8888-E64A90295B3C}" srcOrd="0" destOrd="0" presId="urn:microsoft.com/office/officeart/2005/8/layout/default"/>
    <dgm:cxn modelId="{4713B0F5-43DB-428A-AF6E-8D0D716289BB}" srcId="{7C9F4544-99C6-4B25-95A7-5FF55BE2A221}" destId="{F0EB2AE5-9847-47AB-BBA9-C211BFA253BA}" srcOrd="0" destOrd="0" parTransId="{4A9DD55C-7922-499D-8588-309F0B7097BD}" sibTransId="{13E14A4E-D394-4C3B-8D44-07826F26AD71}"/>
    <dgm:cxn modelId="{9B8D990D-CB30-466D-96E4-DA1DC7AEF064}" type="presParOf" srcId="{ECBB66E1-7EC6-43FA-8888-E64A90295B3C}" destId="{2CFD77C3-77A6-4D1F-9263-6A3855B535D9}" srcOrd="0" destOrd="0" presId="urn:microsoft.com/office/officeart/2005/8/layout/default"/>
    <dgm:cxn modelId="{0A277E14-6B0D-4DFA-BAF4-6B07BF519AD3}" type="presParOf" srcId="{ECBB66E1-7EC6-43FA-8888-E64A90295B3C}" destId="{54D0016F-42DC-4666-99CA-FA87D86BC2B4}" srcOrd="1" destOrd="0" presId="urn:microsoft.com/office/officeart/2005/8/layout/default"/>
    <dgm:cxn modelId="{CA5E5038-2441-42CE-9000-922F156B6A07}" type="presParOf" srcId="{ECBB66E1-7EC6-43FA-8888-E64A90295B3C}" destId="{6759B0DC-6BE6-41F4-A599-6484AA2730E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A91A2B-6711-4558-BA4D-D768DAF69DF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46805ED-305A-49A2-872C-9C1E68EBBDF9}">
      <dgm:prSet custT="1"/>
      <dgm:spPr/>
      <dgm:t>
        <a:bodyPr/>
        <a:lstStyle/>
        <a:p>
          <a:r>
            <a:rPr lang="mi-NZ" sz="2000" dirty="0"/>
            <a:t>Significant risk if ignited – fire smoke and run-off contains a wide range of toxic and carcinogenic compounds (dioxins, furans, mercury and lead) – could lead to evacuation and contamination of soil and water supplies.</a:t>
          </a:r>
          <a:endParaRPr lang="en-US" sz="2000" dirty="0"/>
        </a:p>
      </dgm:t>
    </dgm:pt>
    <dgm:pt modelId="{53A1D5CD-2902-43B7-8136-0E9E8014A7A2}" type="parTrans" cxnId="{F736269C-ECA5-4BC6-8655-20D97E9BD6C7}">
      <dgm:prSet/>
      <dgm:spPr/>
      <dgm:t>
        <a:bodyPr/>
        <a:lstStyle/>
        <a:p>
          <a:endParaRPr lang="en-US"/>
        </a:p>
      </dgm:t>
    </dgm:pt>
    <dgm:pt modelId="{B6B37F48-1838-4533-86CC-474A9E9FCEFC}" type="sibTrans" cxnId="{F736269C-ECA5-4BC6-8655-20D97E9BD6C7}">
      <dgm:prSet/>
      <dgm:spPr/>
      <dgm:t>
        <a:bodyPr/>
        <a:lstStyle/>
        <a:p>
          <a:endParaRPr lang="en-US"/>
        </a:p>
      </dgm:t>
    </dgm:pt>
    <dgm:pt modelId="{783B73DA-AE69-4180-B6D1-CCFE8943D7AF}">
      <dgm:prSet custT="1"/>
      <dgm:spPr/>
      <dgm:t>
        <a:bodyPr/>
        <a:lstStyle/>
        <a:p>
          <a:r>
            <a:rPr lang="mi-NZ" sz="2400" dirty="0"/>
            <a:t>Provides a breeding ground for mosquito and rodents </a:t>
          </a:r>
          <a:endParaRPr lang="en-US" sz="2400" dirty="0"/>
        </a:p>
      </dgm:t>
    </dgm:pt>
    <dgm:pt modelId="{673168CA-9AEC-480D-927F-2A66058EC329}" type="parTrans" cxnId="{81DE9010-92FD-4CBE-A367-EFAFDCF6C76C}">
      <dgm:prSet/>
      <dgm:spPr/>
      <dgm:t>
        <a:bodyPr/>
        <a:lstStyle/>
        <a:p>
          <a:endParaRPr lang="en-US"/>
        </a:p>
      </dgm:t>
    </dgm:pt>
    <dgm:pt modelId="{12B26F99-A2B5-4834-A419-EF08E258ED53}" type="sibTrans" cxnId="{81DE9010-92FD-4CBE-A367-EFAFDCF6C76C}">
      <dgm:prSet/>
      <dgm:spPr/>
      <dgm:t>
        <a:bodyPr/>
        <a:lstStyle/>
        <a:p>
          <a:endParaRPr lang="en-US"/>
        </a:p>
      </dgm:t>
    </dgm:pt>
    <dgm:pt modelId="{AFCE706F-2095-4FAA-A3F9-B484460B81F2}">
      <dgm:prSet custT="1"/>
      <dgm:spPr/>
      <dgm:t>
        <a:bodyPr/>
        <a:lstStyle/>
        <a:p>
          <a:r>
            <a:rPr lang="mi-NZ" sz="2400" dirty="0"/>
            <a:t>Leaching of cadmium, lead, aluminum, manganese and zinc </a:t>
          </a:r>
          <a:endParaRPr lang="en-US" sz="2400" dirty="0"/>
        </a:p>
      </dgm:t>
    </dgm:pt>
    <dgm:pt modelId="{711DA5B8-44FA-44FD-9BF6-9222FA86470F}" type="parTrans" cxnId="{BCFE4D55-0A22-4D02-9265-CD5DDA0C2C03}">
      <dgm:prSet/>
      <dgm:spPr/>
      <dgm:t>
        <a:bodyPr/>
        <a:lstStyle/>
        <a:p>
          <a:endParaRPr lang="en-US"/>
        </a:p>
      </dgm:t>
    </dgm:pt>
    <dgm:pt modelId="{5A4FF987-8ABE-44EE-A542-385526418ACC}" type="sibTrans" cxnId="{BCFE4D55-0A22-4D02-9265-CD5DDA0C2C03}">
      <dgm:prSet/>
      <dgm:spPr/>
      <dgm:t>
        <a:bodyPr/>
        <a:lstStyle/>
        <a:p>
          <a:endParaRPr lang="en-US"/>
        </a:p>
      </dgm:t>
    </dgm:pt>
    <dgm:pt modelId="{A9B17282-9F4C-44FE-A6F0-30BEC4C3B347}">
      <dgm:prSet custT="1"/>
      <dgm:spPr/>
      <dgm:t>
        <a:bodyPr/>
        <a:lstStyle/>
        <a:p>
          <a:r>
            <a:rPr lang="mi-NZ" sz="2400" dirty="0"/>
            <a:t>Toxic to some fish species, intevertrates and algae </a:t>
          </a:r>
          <a:endParaRPr lang="en-US" sz="2400" dirty="0"/>
        </a:p>
      </dgm:t>
    </dgm:pt>
    <dgm:pt modelId="{28A10C4C-9042-4138-837A-135D80BF12A8}" type="parTrans" cxnId="{10249145-D7FF-4FB0-87E0-59AEEA51CCCD}">
      <dgm:prSet/>
      <dgm:spPr/>
      <dgm:t>
        <a:bodyPr/>
        <a:lstStyle/>
        <a:p>
          <a:endParaRPr lang="en-US"/>
        </a:p>
      </dgm:t>
    </dgm:pt>
    <dgm:pt modelId="{B339CB2D-4299-440B-8683-3500735975C5}" type="sibTrans" cxnId="{10249145-D7FF-4FB0-87E0-59AEEA51CCCD}">
      <dgm:prSet/>
      <dgm:spPr/>
      <dgm:t>
        <a:bodyPr/>
        <a:lstStyle/>
        <a:p>
          <a:endParaRPr lang="en-US"/>
        </a:p>
      </dgm:t>
    </dgm:pt>
    <dgm:pt modelId="{7DCEECF5-FAE0-4133-9278-75C6C3E017AA}">
      <dgm:prSet custT="1"/>
      <dgm:spPr/>
      <dgm:t>
        <a:bodyPr/>
        <a:lstStyle/>
        <a:p>
          <a:r>
            <a:rPr lang="mi-NZ" sz="2400" dirty="0"/>
            <a:t>Never grow edible plants in tires </a:t>
          </a:r>
          <a:endParaRPr lang="en-US" sz="2400" dirty="0"/>
        </a:p>
      </dgm:t>
    </dgm:pt>
    <dgm:pt modelId="{9567C8F6-B7D0-4139-B455-99830F7BF0C1}" type="parTrans" cxnId="{A36F1AA7-8350-45EC-A328-0F533F32BF17}">
      <dgm:prSet/>
      <dgm:spPr/>
      <dgm:t>
        <a:bodyPr/>
        <a:lstStyle/>
        <a:p>
          <a:endParaRPr lang="en-US"/>
        </a:p>
      </dgm:t>
    </dgm:pt>
    <dgm:pt modelId="{BD81BF6B-1C93-4045-B1B0-8D24E4E88779}" type="sibTrans" cxnId="{A36F1AA7-8350-45EC-A328-0F533F32BF17}">
      <dgm:prSet/>
      <dgm:spPr/>
      <dgm:t>
        <a:bodyPr/>
        <a:lstStyle/>
        <a:p>
          <a:endParaRPr lang="en-US"/>
        </a:p>
      </dgm:t>
    </dgm:pt>
    <dgm:pt modelId="{5336CF3B-EACB-4A4A-BA37-03E20EBCAFC0}" type="pres">
      <dgm:prSet presAssocID="{02A91A2B-6711-4558-BA4D-D768DAF69DF3}" presName="linear" presStyleCnt="0">
        <dgm:presLayoutVars>
          <dgm:animLvl val="lvl"/>
          <dgm:resizeHandles val="exact"/>
        </dgm:presLayoutVars>
      </dgm:prSet>
      <dgm:spPr/>
    </dgm:pt>
    <dgm:pt modelId="{7E3B29F9-A6CF-45B5-AC4C-9B26094A7135}" type="pres">
      <dgm:prSet presAssocID="{E46805ED-305A-49A2-872C-9C1E68EBBDF9}" presName="parentText" presStyleLbl="node1" presStyleIdx="0" presStyleCnt="5">
        <dgm:presLayoutVars>
          <dgm:chMax val="0"/>
          <dgm:bulletEnabled val="1"/>
        </dgm:presLayoutVars>
      </dgm:prSet>
      <dgm:spPr/>
    </dgm:pt>
    <dgm:pt modelId="{BFC90CAF-5B3B-4400-BDF8-E81CAE33E680}" type="pres">
      <dgm:prSet presAssocID="{B6B37F48-1838-4533-86CC-474A9E9FCEFC}" presName="spacer" presStyleCnt="0"/>
      <dgm:spPr/>
    </dgm:pt>
    <dgm:pt modelId="{0CC70245-98CE-4823-A78F-9BC63290DEBF}" type="pres">
      <dgm:prSet presAssocID="{783B73DA-AE69-4180-B6D1-CCFE8943D7AF}" presName="parentText" presStyleLbl="node1" presStyleIdx="1" presStyleCnt="5">
        <dgm:presLayoutVars>
          <dgm:chMax val="0"/>
          <dgm:bulletEnabled val="1"/>
        </dgm:presLayoutVars>
      </dgm:prSet>
      <dgm:spPr/>
    </dgm:pt>
    <dgm:pt modelId="{EB1588D8-5B23-4C34-8B41-F5F74D5E1F7B}" type="pres">
      <dgm:prSet presAssocID="{12B26F99-A2B5-4834-A419-EF08E258ED53}" presName="spacer" presStyleCnt="0"/>
      <dgm:spPr/>
    </dgm:pt>
    <dgm:pt modelId="{9E1935FB-79F4-4B09-880D-D9AC81D387BD}" type="pres">
      <dgm:prSet presAssocID="{AFCE706F-2095-4FAA-A3F9-B484460B81F2}" presName="parentText" presStyleLbl="node1" presStyleIdx="2" presStyleCnt="5" custLinFactNeighborX="0" custLinFactNeighborY="21686">
        <dgm:presLayoutVars>
          <dgm:chMax val="0"/>
          <dgm:bulletEnabled val="1"/>
        </dgm:presLayoutVars>
      </dgm:prSet>
      <dgm:spPr/>
    </dgm:pt>
    <dgm:pt modelId="{3D321B40-B633-46DA-9EBC-A08EEE8A8D6C}" type="pres">
      <dgm:prSet presAssocID="{5A4FF987-8ABE-44EE-A542-385526418ACC}" presName="spacer" presStyleCnt="0"/>
      <dgm:spPr/>
    </dgm:pt>
    <dgm:pt modelId="{519D86C9-61E4-45E5-B25F-6EA5D0E577A3}" type="pres">
      <dgm:prSet presAssocID="{A9B17282-9F4C-44FE-A6F0-30BEC4C3B347}" presName="parentText" presStyleLbl="node1" presStyleIdx="3" presStyleCnt="5">
        <dgm:presLayoutVars>
          <dgm:chMax val="0"/>
          <dgm:bulletEnabled val="1"/>
        </dgm:presLayoutVars>
      </dgm:prSet>
      <dgm:spPr/>
    </dgm:pt>
    <dgm:pt modelId="{5E3995E5-33F7-4BC9-8804-3B7D94105975}" type="pres">
      <dgm:prSet presAssocID="{B339CB2D-4299-440B-8683-3500735975C5}" presName="spacer" presStyleCnt="0"/>
      <dgm:spPr/>
    </dgm:pt>
    <dgm:pt modelId="{C8F2C9CC-43E4-442E-9FEE-52A36AF6D227}" type="pres">
      <dgm:prSet presAssocID="{7DCEECF5-FAE0-4133-9278-75C6C3E017AA}" presName="parentText" presStyleLbl="node1" presStyleIdx="4" presStyleCnt="5">
        <dgm:presLayoutVars>
          <dgm:chMax val="0"/>
          <dgm:bulletEnabled val="1"/>
        </dgm:presLayoutVars>
      </dgm:prSet>
      <dgm:spPr/>
    </dgm:pt>
  </dgm:ptLst>
  <dgm:cxnLst>
    <dgm:cxn modelId="{35924407-3801-4D31-AED9-9A9B9BD748D6}" type="presOf" srcId="{783B73DA-AE69-4180-B6D1-CCFE8943D7AF}" destId="{0CC70245-98CE-4823-A78F-9BC63290DEBF}" srcOrd="0" destOrd="0" presId="urn:microsoft.com/office/officeart/2005/8/layout/vList2"/>
    <dgm:cxn modelId="{81DE9010-92FD-4CBE-A367-EFAFDCF6C76C}" srcId="{02A91A2B-6711-4558-BA4D-D768DAF69DF3}" destId="{783B73DA-AE69-4180-B6D1-CCFE8943D7AF}" srcOrd="1" destOrd="0" parTransId="{673168CA-9AEC-480D-927F-2A66058EC329}" sibTransId="{12B26F99-A2B5-4834-A419-EF08E258ED53}"/>
    <dgm:cxn modelId="{F3737417-BA45-4837-831A-E0829254F529}" type="presOf" srcId="{7DCEECF5-FAE0-4133-9278-75C6C3E017AA}" destId="{C8F2C9CC-43E4-442E-9FEE-52A36AF6D227}" srcOrd="0" destOrd="0" presId="urn:microsoft.com/office/officeart/2005/8/layout/vList2"/>
    <dgm:cxn modelId="{10249145-D7FF-4FB0-87E0-59AEEA51CCCD}" srcId="{02A91A2B-6711-4558-BA4D-D768DAF69DF3}" destId="{A9B17282-9F4C-44FE-A6F0-30BEC4C3B347}" srcOrd="3" destOrd="0" parTransId="{28A10C4C-9042-4138-837A-135D80BF12A8}" sibTransId="{B339CB2D-4299-440B-8683-3500735975C5}"/>
    <dgm:cxn modelId="{D016E046-E1C1-4A68-B181-DDB9875DC726}" type="presOf" srcId="{02A91A2B-6711-4558-BA4D-D768DAF69DF3}" destId="{5336CF3B-EACB-4A4A-BA37-03E20EBCAFC0}" srcOrd="0" destOrd="0" presId="urn:microsoft.com/office/officeart/2005/8/layout/vList2"/>
    <dgm:cxn modelId="{8029E166-07B7-46AB-927B-9CCCAE28CF18}" type="presOf" srcId="{A9B17282-9F4C-44FE-A6F0-30BEC4C3B347}" destId="{519D86C9-61E4-45E5-B25F-6EA5D0E577A3}" srcOrd="0" destOrd="0" presId="urn:microsoft.com/office/officeart/2005/8/layout/vList2"/>
    <dgm:cxn modelId="{B4C5C869-34A3-4528-9D98-53FF8978C908}" type="presOf" srcId="{AFCE706F-2095-4FAA-A3F9-B484460B81F2}" destId="{9E1935FB-79F4-4B09-880D-D9AC81D387BD}" srcOrd="0" destOrd="0" presId="urn:microsoft.com/office/officeart/2005/8/layout/vList2"/>
    <dgm:cxn modelId="{BCFE4D55-0A22-4D02-9265-CD5DDA0C2C03}" srcId="{02A91A2B-6711-4558-BA4D-D768DAF69DF3}" destId="{AFCE706F-2095-4FAA-A3F9-B484460B81F2}" srcOrd="2" destOrd="0" parTransId="{711DA5B8-44FA-44FD-9BF6-9222FA86470F}" sibTransId="{5A4FF987-8ABE-44EE-A542-385526418ACC}"/>
    <dgm:cxn modelId="{F736269C-ECA5-4BC6-8655-20D97E9BD6C7}" srcId="{02A91A2B-6711-4558-BA4D-D768DAF69DF3}" destId="{E46805ED-305A-49A2-872C-9C1E68EBBDF9}" srcOrd="0" destOrd="0" parTransId="{53A1D5CD-2902-43B7-8136-0E9E8014A7A2}" sibTransId="{B6B37F48-1838-4533-86CC-474A9E9FCEFC}"/>
    <dgm:cxn modelId="{A36F1AA7-8350-45EC-A328-0F533F32BF17}" srcId="{02A91A2B-6711-4558-BA4D-D768DAF69DF3}" destId="{7DCEECF5-FAE0-4133-9278-75C6C3E017AA}" srcOrd="4" destOrd="0" parTransId="{9567C8F6-B7D0-4139-B455-99830F7BF0C1}" sibTransId="{BD81BF6B-1C93-4045-B1B0-8D24E4E88779}"/>
    <dgm:cxn modelId="{6CC53CDC-34FF-4212-912E-86B4C64B0B08}" type="presOf" srcId="{E46805ED-305A-49A2-872C-9C1E68EBBDF9}" destId="{7E3B29F9-A6CF-45B5-AC4C-9B26094A7135}" srcOrd="0" destOrd="0" presId="urn:microsoft.com/office/officeart/2005/8/layout/vList2"/>
    <dgm:cxn modelId="{C0185B23-B0CC-4E62-A6D5-0E3890FE4D81}" type="presParOf" srcId="{5336CF3B-EACB-4A4A-BA37-03E20EBCAFC0}" destId="{7E3B29F9-A6CF-45B5-AC4C-9B26094A7135}" srcOrd="0" destOrd="0" presId="urn:microsoft.com/office/officeart/2005/8/layout/vList2"/>
    <dgm:cxn modelId="{0F3EDAF2-5774-4BF5-BAC4-A8906DA882F6}" type="presParOf" srcId="{5336CF3B-EACB-4A4A-BA37-03E20EBCAFC0}" destId="{BFC90CAF-5B3B-4400-BDF8-E81CAE33E680}" srcOrd="1" destOrd="0" presId="urn:microsoft.com/office/officeart/2005/8/layout/vList2"/>
    <dgm:cxn modelId="{FB9D10AE-2B63-4635-8E91-A371CBA59053}" type="presParOf" srcId="{5336CF3B-EACB-4A4A-BA37-03E20EBCAFC0}" destId="{0CC70245-98CE-4823-A78F-9BC63290DEBF}" srcOrd="2" destOrd="0" presId="urn:microsoft.com/office/officeart/2005/8/layout/vList2"/>
    <dgm:cxn modelId="{12E3B2DB-B1EC-4EAD-B719-B15AC48AAD27}" type="presParOf" srcId="{5336CF3B-EACB-4A4A-BA37-03E20EBCAFC0}" destId="{EB1588D8-5B23-4C34-8B41-F5F74D5E1F7B}" srcOrd="3" destOrd="0" presId="urn:microsoft.com/office/officeart/2005/8/layout/vList2"/>
    <dgm:cxn modelId="{81123D34-E246-4503-985E-DB330E4BDE43}" type="presParOf" srcId="{5336CF3B-EACB-4A4A-BA37-03E20EBCAFC0}" destId="{9E1935FB-79F4-4B09-880D-D9AC81D387BD}" srcOrd="4" destOrd="0" presId="urn:microsoft.com/office/officeart/2005/8/layout/vList2"/>
    <dgm:cxn modelId="{D6A438C7-09A2-49C3-8891-6F9BE952FD52}" type="presParOf" srcId="{5336CF3B-EACB-4A4A-BA37-03E20EBCAFC0}" destId="{3D321B40-B633-46DA-9EBC-A08EEE8A8D6C}" srcOrd="5" destOrd="0" presId="urn:microsoft.com/office/officeart/2005/8/layout/vList2"/>
    <dgm:cxn modelId="{5F19DF13-FF6D-46F9-9D30-81E1E298923A}" type="presParOf" srcId="{5336CF3B-EACB-4A4A-BA37-03E20EBCAFC0}" destId="{519D86C9-61E4-45E5-B25F-6EA5D0E577A3}" srcOrd="6" destOrd="0" presId="urn:microsoft.com/office/officeart/2005/8/layout/vList2"/>
    <dgm:cxn modelId="{5E3F22A2-154D-4B58-9F42-49E45893DBAB}" type="presParOf" srcId="{5336CF3B-EACB-4A4A-BA37-03E20EBCAFC0}" destId="{5E3995E5-33F7-4BC9-8804-3B7D94105975}" srcOrd="7" destOrd="0" presId="urn:microsoft.com/office/officeart/2005/8/layout/vList2"/>
    <dgm:cxn modelId="{4CCF1DE2-2D0A-40DD-97FE-357954C5617A}" type="presParOf" srcId="{5336CF3B-EACB-4A4A-BA37-03E20EBCAFC0}" destId="{C8F2C9CC-43E4-442E-9FEE-52A36AF6D227}"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F1179D-BC82-4D37-B7B3-20A6AEDFFA9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DB5F719-3ECE-405D-9BDE-29C09C3633C8}">
      <dgm:prSet/>
      <dgm:spPr/>
      <dgm:t>
        <a:bodyPr/>
        <a:lstStyle/>
        <a:p>
          <a:r>
            <a:rPr lang="mi-NZ" dirty="0"/>
            <a:t>Te Maunga Transfer Station charges a $30 fee to recycle whiteware if no longer working</a:t>
          </a:r>
          <a:endParaRPr lang="en-US" dirty="0"/>
        </a:p>
      </dgm:t>
    </dgm:pt>
    <dgm:pt modelId="{92CDB622-EC17-4907-8A35-22CC7472C7ED}" type="parTrans" cxnId="{19D8BBD8-295B-45F4-B253-095B725D747C}">
      <dgm:prSet/>
      <dgm:spPr/>
      <dgm:t>
        <a:bodyPr/>
        <a:lstStyle/>
        <a:p>
          <a:endParaRPr lang="en-US"/>
        </a:p>
      </dgm:t>
    </dgm:pt>
    <dgm:pt modelId="{D7B2878C-FA3C-4532-BCB8-670D6C891CEB}" type="sibTrans" cxnId="{19D8BBD8-295B-45F4-B253-095B725D747C}">
      <dgm:prSet/>
      <dgm:spPr/>
      <dgm:t>
        <a:bodyPr/>
        <a:lstStyle/>
        <a:p>
          <a:endParaRPr lang="en-US"/>
        </a:p>
      </dgm:t>
    </dgm:pt>
    <dgm:pt modelId="{33F03D8D-3D6A-42BB-90ED-8307F6F38D73}">
      <dgm:prSet/>
      <dgm:spPr/>
      <dgm:t>
        <a:bodyPr/>
        <a:lstStyle/>
        <a:p>
          <a:r>
            <a:rPr lang="mi-NZ" dirty="0"/>
            <a:t>The Salvation Army will offer a free pick up service if whiteware is still in good working order </a:t>
          </a:r>
          <a:endParaRPr lang="en-US" dirty="0"/>
        </a:p>
      </dgm:t>
    </dgm:pt>
    <dgm:pt modelId="{8F176798-18D9-4F94-9DD0-A86427CB0CC5}" type="parTrans" cxnId="{BE4AE56C-8DA6-4BE8-9F5E-652BDA806BBB}">
      <dgm:prSet/>
      <dgm:spPr/>
      <dgm:t>
        <a:bodyPr/>
        <a:lstStyle/>
        <a:p>
          <a:endParaRPr lang="en-US"/>
        </a:p>
      </dgm:t>
    </dgm:pt>
    <dgm:pt modelId="{D69DAFB5-ACF9-4CBB-BAD4-9E36B3FDA2A0}" type="sibTrans" cxnId="{BE4AE56C-8DA6-4BE8-9F5E-652BDA806BBB}">
      <dgm:prSet/>
      <dgm:spPr/>
      <dgm:t>
        <a:bodyPr/>
        <a:lstStyle/>
        <a:p>
          <a:endParaRPr lang="en-US"/>
        </a:p>
      </dgm:t>
    </dgm:pt>
    <dgm:pt modelId="{9558795F-0084-4FD3-9410-50E931A0D2E1}">
      <dgm:prSet/>
      <dgm:spPr/>
      <dgm:t>
        <a:bodyPr/>
        <a:lstStyle/>
        <a:p>
          <a:r>
            <a:rPr lang="mi-NZ" dirty="0"/>
            <a:t>Te Maunga Transfer Station accepts up to 5 clean tires (free of charge) per customer </a:t>
          </a:r>
          <a:endParaRPr lang="en-US" dirty="0"/>
        </a:p>
      </dgm:t>
    </dgm:pt>
    <dgm:pt modelId="{A51BA14D-4218-4117-AE8C-5967F333109B}" type="parTrans" cxnId="{256B5ECC-16B5-4BF3-9587-E1B0188ED844}">
      <dgm:prSet/>
      <dgm:spPr/>
      <dgm:t>
        <a:bodyPr/>
        <a:lstStyle/>
        <a:p>
          <a:endParaRPr lang="en-US"/>
        </a:p>
      </dgm:t>
    </dgm:pt>
    <dgm:pt modelId="{78CEA944-81C4-44AA-AD12-EB3AAC71B52E}" type="sibTrans" cxnId="{256B5ECC-16B5-4BF3-9587-E1B0188ED844}">
      <dgm:prSet/>
      <dgm:spPr/>
      <dgm:t>
        <a:bodyPr/>
        <a:lstStyle/>
        <a:p>
          <a:endParaRPr lang="en-US"/>
        </a:p>
      </dgm:t>
    </dgm:pt>
    <dgm:pt modelId="{9AAD1633-87E5-400F-B714-30EFFA47D8A8}" type="pres">
      <dgm:prSet presAssocID="{41F1179D-BC82-4D37-B7B3-20A6AEDFFA90}" presName="linear" presStyleCnt="0">
        <dgm:presLayoutVars>
          <dgm:animLvl val="lvl"/>
          <dgm:resizeHandles val="exact"/>
        </dgm:presLayoutVars>
      </dgm:prSet>
      <dgm:spPr/>
    </dgm:pt>
    <dgm:pt modelId="{2F77A880-63BA-47DF-9DA9-B3016E9B58EA}" type="pres">
      <dgm:prSet presAssocID="{5DB5F719-3ECE-405D-9BDE-29C09C3633C8}" presName="parentText" presStyleLbl="node1" presStyleIdx="0" presStyleCnt="3">
        <dgm:presLayoutVars>
          <dgm:chMax val="0"/>
          <dgm:bulletEnabled val="1"/>
        </dgm:presLayoutVars>
      </dgm:prSet>
      <dgm:spPr/>
    </dgm:pt>
    <dgm:pt modelId="{E7C23EB4-C642-42D5-A6C1-4FCC59BAB4C5}" type="pres">
      <dgm:prSet presAssocID="{D7B2878C-FA3C-4532-BCB8-670D6C891CEB}" presName="spacer" presStyleCnt="0"/>
      <dgm:spPr/>
    </dgm:pt>
    <dgm:pt modelId="{4D55985D-156C-407F-AB6A-980263A7C958}" type="pres">
      <dgm:prSet presAssocID="{33F03D8D-3D6A-42BB-90ED-8307F6F38D73}" presName="parentText" presStyleLbl="node1" presStyleIdx="1" presStyleCnt="3">
        <dgm:presLayoutVars>
          <dgm:chMax val="0"/>
          <dgm:bulletEnabled val="1"/>
        </dgm:presLayoutVars>
      </dgm:prSet>
      <dgm:spPr/>
    </dgm:pt>
    <dgm:pt modelId="{807F4051-4C22-440A-A2DF-A7F95EE60DF1}" type="pres">
      <dgm:prSet presAssocID="{D69DAFB5-ACF9-4CBB-BAD4-9E36B3FDA2A0}" presName="spacer" presStyleCnt="0"/>
      <dgm:spPr/>
    </dgm:pt>
    <dgm:pt modelId="{6FB8B346-0C23-4126-9EAC-2224EB2C57BF}" type="pres">
      <dgm:prSet presAssocID="{9558795F-0084-4FD3-9410-50E931A0D2E1}" presName="parentText" presStyleLbl="node1" presStyleIdx="2" presStyleCnt="3">
        <dgm:presLayoutVars>
          <dgm:chMax val="0"/>
          <dgm:bulletEnabled val="1"/>
        </dgm:presLayoutVars>
      </dgm:prSet>
      <dgm:spPr/>
    </dgm:pt>
  </dgm:ptLst>
  <dgm:cxnLst>
    <dgm:cxn modelId="{96ACB014-362C-43B7-8B1A-4D39D9F68012}" type="presOf" srcId="{9558795F-0084-4FD3-9410-50E931A0D2E1}" destId="{6FB8B346-0C23-4126-9EAC-2224EB2C57BF}" srcOrd="0" destOrd="0" presId="urn:microsoft.com/office/officeart/2005/8/layout/vList2"/>
    <dgm:cxn modelId="{6D8D003C-F665-4D90-814F-A4672E5C14AF}" type="presOf" srcId="{5DB5F719-3ECE-405D-9BDE-29C09C3633C8}" destId="{2F77A880-63BA-47DF-9DA9-B3016E9B58EA}" srcOrd="0" destOrd="0" presId="urn:microsoft.com/office/officeart/2005/8/layout/vList2"/>
    <dgm:cxn modelId="{BE4AE56C-8DA6-4BE8-9F5E-652BDA806BBB}" srcId="{41F1179D-BC82-4D37-B7B3-20A6AEDFFA90}" destId="{33F03D8D-3D6A-42BB-90ED-8307F6F38D73}" srcOrd="1" destOrd="0" parTransId="{8F176798-18D9-4F94-9DD0-A86427CB0CC5}" sibTransId="{D69DAFB5-ACF9-4CBB-BAD4-9E36B3FDA2A0}"/>
    <dgm:cxn modelId="{F260E556-6697-47A6-AAE9-C48B8FD366B3}" type="presOf" srcId="{33F03D8D-3D6A-42BB-90ED-8307F6F38D73}" destId="{4D55985D-156C-407F-AB6A-980263A7C958}" srcOrd="0" destOrd="0" presId="urn:microsoft.com/office/officeart/2005/8/layout/vList2"/>
    <dgm:cxn modelId="{D94A51AE-F787-41A5-98BA-A1D4FAB2EDFE}" type="presOf" srcId="{41F1179D-BC82-4D37-B7B3-20A6AEDFFA90}" destId="{9AAD1633-87E5-400F-B714-30EFFA47D8A8}" srcOrd="0" destOrd="0" presId="urn:microsoft.com/office/officeart/2005/8/layout/vList2"/>
    <dgm:cxn modelId="{256B5ECC-16B5-4BF3-9587-E1B0188ED844}" srcId="{41F1179D-BC82-4D37-B7B3-20A6AEDFFA90}" destId="{9558795F-0084-4FD3-9410-50E931A0D2E1}" srcOrd="2" destOrd="0" parTransId="{A51BA14D-4218-4117-AE8C-5967F333109B}" sibTransId="{78CEA944-81C4-44AA-AD12-EB3AAC71B52E}"/>
    <dgm:cxn modelId="{19D8BBD8-295B-45F4-B253-095B725D747C}" srcId="{41F1179D-BC82-4D37-B7B3-20A6AEDFFA90}" destId="{5DB5F719-3ECE-405D-9BDE-29C09C3633C8}" srcOrd="0" destOrd="0" parTransId="{92CDB622-EC17-4907-8A35-22CC7472C7ED}" sibTransId="{D7B2878C-FA3C-4532-BCB8-670D6C891CEB}"/>
    <dgm:cxn modelId="{9BEC7B55-F532-4983-8EAB-2A520507B2C8}" type="presParOf" srcId="{9AAD1633-87E5-400F-B714-30EFFA47D8A8}" destId="{2F77A880-63BA-47DF-9DA9-B3016E9B58EA}" srcOrd="0" destOrd="0" presId="urn:microsoft.com/office/officeart/2005/8/layout/vList2"/>
    <dgm:cxn modelId="{6701D1F9-16F2-4F6D-BE24-61A0CAC1F99C}" type="presParOf" srcId="{9AAD1633-87E5-400F-B714-30EFFA47D8A8}" destId="{E7C23EB4-C642-42D5-A6C1-4FCC59BAB4C5}" srcOrd="1" destOrd="0" presId="urn:microsoft.com/office/officeart/2005/8/layout/vList2"/>
    <dgm:cxn modelId="{3B98B252-4F2C-4064-A798-A24CBEE743F4}" type="presParOf" srcId="{9AAD1633-87E5-400F-B714-30EFFA47D8A8}" destId="{4D55985D-156C-407F-AB6A-980263A7C958}" srcOrd="2" destOrd="0" presId="urn:microsoft.com/office/officeart/2005/8/layout/vList2"/>
    <dgm:cxn modelId="{DA005CA7-109F-45C4-917C-005B3A203633}" type="presParOf" srcId="{9AAD1633-87E5-400F-B714-30EFFA47D8A8}" destId="{807F4051-4C22-440A-A2DF-A7F95EE60DF1}" srcOrd="3" destOrd="0" presId="urn:microsoft.com/office/officeart/2005/8/layout/vList2"/>
    <dgm:cxn modelId="{9E173210-651B-4B55-9366-3DEC47FFA8ED}" type="presParOf" srcId="{9AAD1633-87E5-400F-B714-30EFFA47D8A8}" destId="{6FB8B346-0C23-4126-9EAC-2224EB2C57B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6008DB-90D4-4902-ACA3-114AEC90C759}" type="doc">
      <dgm:prSet loTypeId="urn:microsoft.com/office/officeart/2005/8/layout/vList2" loCatId="list" qsTypeId="urn:microsoft.com/office/officeart/2005/8/quickstyle/simple2" qsCatId="simple" csTypeId="urn:microsoft.com/office/officeart/2005/8/colors/accent0_3" csCatId="mainScheme"/>
      <dgm:spPr/>
      <dgm:t>
        <a:bodyPr/>
        <a:lstStyle/>
        <a:p>
          <a:endParaRPr lang="en-US"/>
        </a:p>
      </dgm:t>
    </dgm:pt>
    <dgm:pt modelId="{14317D47-609A-413E-959D-9B27023A2AE9}">
      <dgm:prSet/>
      <dgm:spPr/>
      <dgm:t>
        <a:bodyPr/>
        <a:lstStyle/>
        <a:p>
          <a:r>
            <a:rPr lang="mi-NZ"/>
            <a:t>Building materials can have multiple lives if still in good condition i.e., minimal damage, no rot, no rust. </a:t>
          </a:r>
          <a:endParaRPr lang="en-US"/>
        </a:p>
      </dgm:t>
    </dgm:pt>
    <dgm:pt modelId="{B61F0013-7A98-46C0-B01A-19BC1F27E31A}" type="parTrans" cxnId="{3B6B086F-7E0C-424E-A3F0-801C01B82120}">
      <dgm:prSet/>
      <dgm:spPr/>
      <dgm:t>
        <a:bodyPr/>
        <a:lstStyle/>
        <a:p>
          <a:endParaRPr lang="en-US"/>
        </a:p>
      </dgm:t>
    </dgm:pt>
    <dgm:pt modelId="{24DF125C-6E71-4362-AC8C-A85EF0008B32}" type="sibTrans" cxnId="{3B6B086F-7E0C-424E-A3F0-801C01B82120}">
      <dgm:prSet/>
      <dgm:spPr/>
      <dgm:t>
        <a:bodyPr/>
        <a:lstStyle/>
        <a:p>
          <a:endParaRPr lang="en-US"/>
        </a:p>
      </dgm:t>
    </dgm:pt>
    <dgm:pt modelId="{8C76F905-8A65-42C4-AA53-1EC8400C39FF}">
      <dgm:prSet/>
      <dgm:spPr/>
      <dgm:t>
        <a:bodyPr/>
        <a:lstStyle/>
        <a:p>
          <a:r>
            <a:rPr lang="mi-NZ"/>
            <a:t>There are places in the Western Bay of Plenty that will take quality materials such as Te Puke Recycing Centre and the Katikati Recycling Center</a:t>
          </a:r>
          <a:endParaRPr lang="en-US"/>
        </a:p>
      </dgm:t>
    </dgm:pt>
    <dgm:pt modelId="{4AD0E431-C020-4C96-B1D9-787ED8AF1537}" type="parTrans" cxnId="{0F44B9C6-DD01-47FA-80D5-CD1B37A1BD59}">
      <dgm:prSet/>
      <dgm:spPr/>
      <dgm:t>
        <a:bodyPr/>
        <a:lstStyle/>
        <a:p>
          <a:endParaRPr lang="en-US"/>
        </a:p>
      </dgm:t>
    </dgm:pt>
    <dgm:pt modelId="{839C5314-221B-4921-A712-F6F6FDBEDC96}" type="sibTrans" cxnId="{0F44B9C6-DD01-47FA-80D5-CD1B37A1BD59}">
      <dgm:prSet/>
      <dgm:spPr/>
      <dgm:t>
        <a:bodyPr/>
        <a:lstStyle/>
        <a:p>
          <a:endParaRPr lang="en-US"/>
        </a:p>
      </dgm:t>
    </dgm:pt>
    <dgm:pt modelId="{AB8991FA-B45F-4B7D-9A4E-13701F6833F9}">
      <dgm:prSet/>
      <dgm:spPr/>
      <dgm:t>
        <a:bodyPr/>
        <a:lstStyle/>
        <a:p>
          <a:r>
            <a:rPr lang="mi-NZ"/>
            <a:t>If the materials are at the end of their life, many can be recycled at Te Maunga Transfer station (there is a fee by weight).</a:t>
          </a:r>
          <a:endParaRPr lang="en-US"/>
        </a:p>
      </dgm:t>
    </dgm:pt>
    <dgm:pt modelId="{5AD90F44-9F77-4816-9A36-2F516DBCCE76}" type="parTrans" cxnId="{E8A4EE79-21FA-4CFD-A771-C3CEA63A7CDF}">
      <dgm:prSet/>
      <dgm:spPr/>
      <dgm:t>
        <a:bodyPr/>
        <a:lstStyle/>
        <a:p>
          <a:endParaRPr lang="en-US"/>
        </a:p>
      </dgm:t>
    </dgm:pt>
    <dgm:pt modelId="{682B18BC-44D3-4424-A69F-04CF642DA882}" type="sibTrans" cxnId="{E8A4EE79-21FA-4CFD-A771-C3CEA63A7CDF}">
      <dgm:prSet/>
      <dgm:spPr/>
      <dgm:t>
        <a:bodyPr/>
        <a:lstStyle/>
        <a:p>
          <a:endParaRPr lang="en-US"/>
        </a:p>
      </dgm:t>
    </dgm:pt>
    <dgm:pt modelId="{ED047B03-E070-4723-A27F-62D99279EBD7}">
      <dgm:prSet/>
      <dgm:spPr/>
      <dgm:t>
        <a:bodyPr/>
        <a:lstStyle/>
        <a:p>
          <a:r>
            <a:rPr lang="mi-NZ" dirty="0"/>
            <a:t>There are many places in the Western Bay of Plenty that will take scrap metals and often pay you for this, some provide pick up.</a:t>
          </a:r>
          <a:endParaRPr lang="en-US" dirty="0"/>
        </a:p>
      </dgm:t>
    </dgm:pt>
    <dgm:pt modelId="{17539FE7-95F5-44D6-8A12-39F56EFAA67E}" type="parTrans" cxnId="{76139F19-DA19-45EF-900B-BCF38764CFBD}">
      <dgm:prSet/>
      <dgm:spPr/>
      <dgm:t>
        <a:bodyPr/>
        <a:lstStyle/>
        <a:p>
          <a:endParaRPr lang="en-US"/>
        </a:p>
      </dgm:t>
    </dgm:pt>
    <dgm:pt modelId="{2626D953-5DEF-4E96-A7EC-1D00107BC7B3}" type="sibTrans" cxnId="{76139F19-DA19-45EF-900B-BCF38764CFBD}">
      <dgm:prSet/>
      <dgm:spPr/>
      <dgm:t>
        <a:bodyPr/>
        <a:lstStyle/>
        <a:p>
          <a:endParaRPr lang="en-US"/>
        </a:p>
      </dgm:t>
    </dgm:pt>
    <dgm:pt modelId="{0663EDC4-55C5-4D79-9EA7-17845AD00230}" type="pres">
      <dgm:prSet presAssocID="{D06008DB-90D4-4902-ACA3-114AEC90C759}" presName="linear" presStyleCnt="0">
        <dgm:presLayoutVars>
          <dgm:animLvl val="lvl"/>
          <dgm:resizeHandles val="exact"/>
        </dgm:presLayoutVars>
      </dgm:prSet>
      <dgm:spPr/>
    </dgm:pt>
    <dgm:pt modelId="{3B540B07-C7C2-4D1C-A3A4-6CC1902CAC52}" type="pres">
      <dgm:prSet presAssocID="{14317D47-609A-413E-959D-9B27023A2AE9}" presName="parentText" presStyleLbl="node1" presStyleIdx="0" presStyleCnt="4">
        <dgm:presLayoutVars>
          <dgm:chMax val="0"/>
          <dgm:bulletEnabled val="1"/>
        </dgm:presLayoutVars>
      </dgm:prSet>
      <dgm:spPr/>
    </dgm:pt>
    <dgm:pt modelId="{387B0AD3-2F3F-4CC2-A456-7F71F8673E74}" type="pres">
      <dgm:prSet presAssocID="{24DF125C-6E71-4362-AC8C-A85EF0008B32}" presName="spacer" presStyleCnt="0"/>
      <dgm:spPr/>
    </dgm:pt>
    <dgm:pt modelId="{32F5FBAB-48CD-4C40-A75E-2B26BD3CA4ED}" type="pres">
      <dgm:prSet presAssocID="{8C76F905-8A65-42C4-AA53-1EC8400C39FF}" presName="parentText" presStyleLbl="node1" presStyleIdx="1" presStyleCnt="4">
        <dgm:presLayoutVars>
          <dgm:chMax val="0"/>
          <dgm:bulletEnabled val="1"/>
        </dgm:presLayoutVars>
      </dgm:prSet>
      <dgm:spPr/>
    </dgm:pt>
    <dgm:pt modelId="{FEDE775C-FED4-4F23-8CCA-801B35153E95}" type="pres">
      <dgm:prSet presAssocID="{839C5314-221B-4921-A712-F6F6FDBEDC96}" presName="spacer" presStyleCnt="0"/>
      <dgm:spPr/>
    </dgm:pt>
    <dgm:pt modelId="{CC25D442-8B97-4260-BDCC-F6F0F1604C28}" type="pres">
      <dgm:prSet presAssocID="{AB8991FA-B45F-4B7D-9A4E-13701F6833F9}" presName="parentText" presStyleLbl="node1" presStyleIdx="2" presStyleCnt="4">
        <dgm:presLayoutVars>
          <dgm:chMax val="0"/>
          <dgm:bulletEnabled val="1"/>
        </dgm:presLayoutVars>
      </dgm:prSet>
      <dgm:spPr/>
    </dgm:pt>
    <dgm:pt modelId="{73233506-3417-4113-B7E2-168A9CB09FF1}" type="pres">
      <dgm:prSet presAssocID="{682B18BC-44D3-4424-A69F-04CF642DA882}" presName="spacer" presStyleCnt="0"/>
      <dgm:spPr/>
    </dgm:pt>
    <dgm:pt modelId="{B9A60697-9EE8-4CE9-B50F-293E3E20CA7D}" type="pres">
      <dgm:prSet presAssocID="{ED047B03-E070-4723-A27F-62D99279EBD7}" presName="parentText" presStyleLbl="node1" presStyleIdx="3" presStyleCnt="4">
        <dgm:presLayoutVars>
          <dgm:chMax val="0"/>
          <dgm:bulletEnabled val="1"/>
        </dgm:presLayoutVars>
      </dgm:prSet>
      <dgm:spPr/>
    </dgm:pt>
  </dgm:ptLst>
  <dgm:cxnLst>
    <dgm:cxn modelId="{BF786901-EC5A-4820-9323-7019EA7031C5}" type="presOf" srcId="{ED047B03-E070-4723-A27F-62D99279EBD7}" destId="{B9A60697-9EE8-4CE9-B50F-293E3E20CA7D}" srcOrd="0" destOrd="0" presId="urn:microsoft.com/office/officeart/2005/8/layout/vList2"/>
    <dgm:cxn modelId="{76139F19-DA19-45EF-900B-BCF38764CFBD}" srcId="{D06008DB-90D4-4902-ACA3-114AEC90C759}" destId="{ED047B03-E070-4723-A27F-62D99279EBD7}" srcOrd="3" destOrd="0" parTransId="{17539FE7-95F5-44D6-8A12-39F56EFAA67E}" sibTransId="{2626D953-5DEF-4E96-A7EC-1D00107BC7B3}"/>
    <dgm:cxn modelId="{96375968-9F02-4C10-BCDB-DBB765AA7A60}" type="presOf" srcId="{D06008DB-90D4-4902-ACA3-114AEC90C759}" destId="{0663EDC4-55C5-4D79-9EA7-17845AD00230}" srcOrd="0" destOrd="0" presId="urn:microsoft.com/office/officeart/2005/8/layout/vList2"/>
    <dgm:cxn modelId="{3B6B086F-7E0C-424E-A3F0-801C01B82120}" srcId="{D06008DB-90D4-4902-ACA3-114AEC90C759}" destId="{14317D47-609A-413E-959D-9B27023A2AE9}" srcOrd="0" destOrd="0" parTransId="{B61F0013-7A98-46C0-B01A-19BC1F27E31A}" sibTransId="{24DF125C-6E71-4362-AC8C-A85EF0008B32}"/>
    <dgm:cxn modelId="{17500159-E183-4A71-829A-19545C283495}" type="presOf" srcId="{AB8991FA-B45F-4B7D-9A4E-13701F6833F9}" destId="{CC25D442-8B97-4260-BDCC-F6F0F1604C28}" srcOrd="0" destOrd="0" presId="urn:microsoft.com/office/officeart/2005/8/layout/vList2"/>
    <dgm:cxn modelId="{E8A4EE79-21FA-4CFD-A771-C3CEA63A7CDF}" srcId="{D06008DB-90D4-4902-ACA3-114AEC90C759}" destId="{AB8991FA-B45F-4B7D-9A4E-13701F6833F9}" srcOrd="2" destOrd="0" parTransId="{5AD90F44-9F77-4816-9A36-2F516DBCCE76}" sibTransId="{682B18BC-44D3-4424-A69F-04CF642DA882}"/>
    <dgm:cxn modelId="{60BF05BB-4DC7-4A41-9C2A-6E0833C44F4F}" type="presOf" srcId="{14317D47-609A-413E-959D-9B27023A2AE9}" destId="{3B540B07-C7C2-4D1C-A3A4-6CC1902CAC52}" srcOrd="0" destOrd="0" presId="urn:microsoft.com/office/officeart/2005/8/layout/vList2"/>
    <dgm:cxn modelId="{0F44B9C6-DD01-47FA-80D5-CD1B37A1BD59}" srcId="{D06008DB-90D4-4902-ACA3-114AEC90C759}" destId="{8C76F905-8A65-42C4-AA53-1EC8400C39FF}" srcOrd="1" destOrd="0" parTransId="{4AD0E431-C020-4C96-B1D9-787ED8AF1537}" sibTransId="{839C5314-221B-4921-A712-F6F6FDBEDC96}"/>
    <dgm:cxn modelId="{BFB5C9CD-D15B-4322-B39D-D250EC9070B2}" type="presOf" srcId="{8C76F905-8A65-42C4-AA53-1EC8400C39FF}" destId="{32F5FBAB-48CD-4C40-A75E-2B26BD3CA4ED}" srcOrd="0" destOrd="0" presId="urn:microsoft.com/office/officeart/2005/8/layout/vList2"/>
    <dgm:cxn modelId="{B1C70698-0CCD-4606-9999-B2754E286E32}" type="presParOf" srcId="{0663EDC4-55C5-4D79-9EA7-17845AD00230}" destId="{3B540B07-C7C2-4D1C-A3A4-6CC1902CAC52}" srcOrd="0" destOrd="0" presId="urn:microsoft.com/office/officeart/2005/8/layout/vList2"/>
    <dgm:cxn modelId="{A07B3789-3A84-4732-AD73-BA418CBC529A}" type="presParOf" srcId="{0663EDC4-55C5-4D79-9EA7-17845AD00230}" destId="{387B0AD3-2F3F-4CC2-A456-7F71F8673E74}" srcOrd="1" destOrd="0" presId="urn:microsoft.com/office/officeart/2005/8/layout/vList2"/>
    <dgm:cxn modelId="{95FEFC97-4EA8-4FA2-BCA9-DECBB2885B56}" type="presParOf" srcId="{0663EDC4-55C5-4D79-9EA7-17845AD00230}" destId="{32F5FBAB-48CD-4C40-A75E-2B26BD3CA4ED}" srcOrd="2" destOrd="0" presId="urn:microsoft.com/office/officeart/2005/8/layout/vList2"/>
    <dgm:cxn modelId="{BF280682-7917-41D7-A0C5-F805A9940AF5}" type="presParOf" srcId="{0663EDC4-55C5-4D79-9EA7-17845AD00230}" destId="{FEDE775C-FED4-4F23-8CCA-801B35153E95}" srcOrd="3" destOrd="0" presId="urn:microsoft.com/office/officeart/2005/8/layout/vList2"/>
    <dgm:cxn modelId="{27518F6C-EBC3-48F8-9170-BDD7B2715303}" type="presParOf" srcId="{0663EDC4-55C5-4D79-9EA7-17845AD00230}" destId="{CC25D442-8B97-4260-BDCC-F6F0F1604C28}" srcOrd="4" destOrd="0" presId="urn:microsoft.com/office/officeart/2005/8/layout/vList2"/>
    <dgm:cxn modelId="{632D6ED8-DDD4-41AC-A67D-CB0451CB53FC}" type="presParOf" srcId="{0663EDC4-55C5-4D79-9EA7-17845AD00230}" destId="{73233506-3417-4113-B7E2-168A9CB09FF1}" srcOrd="5" destOrd="0" presId="urn:microsoft.com/office/officeart/2005/8/layout/vList2"/>
    <dgm:cxn modelId="{D72B6C62-66B8-4E3A-8B5C-A60AC03F56D2}" type="presParOf" srcId="{0663EDC4-55C5-4D79-9EA7-17845AD00230}" destId="{B9A60697-9EE8-4CE9-B50F-293E3E20CA7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C33E78-2ED7-42C3-8C9B-BBFC7222F27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4B8F8C7-2A40-4479-9427-327512AE5292}">
      <dgm:prSet/>
      <dgm:spPr/>
      <dgm:t>
        <a:bodyPr/>
        <a:lstStyle/>
        <a:p>
          <a:r>
            <a:rPr lang="mi-NZ" dirty="0"/>
            <a:t>Biogenic methane is produced by green waste as it breaks down, when its left to decompose in the absence of oxygen...this will happen if green waste is mixed in with other waste.</a:t>
          </a:r>
          <a:endParaRPr lang="en-US" dirty="0"/>
        </a:p>
      </dgm:t>
    </dgm:pt>
    <dgm:pt modelId="{4F022DB9-E3D6-43EA-859D-59FBD552C6CE}" type="parTrans" cxnId="{6E3DEEB4-D09A-4321-95D7-8410B2171B59}">
      <dgm:prSet/>
      <dgm:spPr/>
      <dgm:t>
        <a:bodyPr/>
        <a:lstStyle/>
        <a:p>
          <a:endParaRPr lang="en-US"/>
        </a:p>
      </dgm:t>
    </dgm:pt>
    <dgm:pt modelId="{D3F456B9-0DD6-4C7A-8639-E03101F1AE6A}" type="sibTrans" cxnId="{6E3DEEB4-D09A-4321-95D7-8410B2171B59}">
      <dgm:prSet/>
      <dgm:spPr/>
      <dgm:t>
        <a:bodyPr/>
        <a:lstStyle/>
        <a:p>
          <a:endParaRPr lang="en-US"/>
        </a:p>
      </dgm:t>
    </dgm:pt>
    <dgm:pt modelId="{113C676B-3782-4BF1-B9AB-04B5D5D2F575}">
      <dgm:prSet/>
      <dgm:spPr/>
      <dgm:t>
        <a:bodyPr/>
        <a:lstStyle/>
        <a:p>
          <a:r>
            <a:rPr lang="mi-NZ" dirty="0"/>
            <a:t>Methane is a harmful green house gas, causing up to 80 times more damage than carbon dioxide – we have a responsibility to do what we can to reduce this GHG</a:t>
          </a:r>
          <a:endParaRPr lang="en-US" dirty="0"/>
        </a:p>
      </dgm:t>
    </dgm:pt>
    <dgm:pt modelId="{9FDF9935-E717-49EF-A0C7-8B004255CA5E}" type="parTrans" cxnId="{D4852D51-1FC2-441B-BAA5-5338748E34A5}">
      <dgm:prSet/>
      <dgm:spPr/>
      <dgm:t>
        <a:bodyPr/>
        <a:lstStyle/>
        <a:p>
          <a:endParaRPr lang="en-US"/>
        </a:p>
      </dgm:t>
    </dgm:pt>
    <dgm:pt modelId="{1B000F27-0CB1-4D34-819E-726ACB8CB8C0}" type="sibTrans" cxnId="{D4852D51-1FC2-441B-BAA5-5338748E34A5}">
      <dgm:prSet/>
      <dgm:spPr/>
      <dgm:t>
        <a:bodyPr/>
        <a:lstStyle/>
        <a:p>
          <a:endParaRPr lang="en-US"/>
        </a:p>
      </dgm:t>
    </dgm:pt>
    <dgm:pt modelId="{99E4F6AE-859D-4B55-9F03-58F0BAC38AEC}">
      <dgm:prSet/>
      <dgm:spPr/>
      <dgm:t>
        <a:bodyPr/>
        <a:lstStyle/>
        <a:p>
          <a:r>
            <a:rPr lang="mi-NZ"/>
            <a:t>Composting reduces emissions by promoting an oxygen rich (well-aerated) decomposition process. </a:t>
          </a:r>
          <a:endParaRPr lang="en-US"/>
        </a:p>
      </dgm:t>
    </dgm:pt>
    <dgm:pt modelId="{9CC3FAAB-8407-4A97-A659-04258FAEC1D7}" type="parTrans" cxnId="{00CBF228-13D4-4182-87E2-F5B1D12341A6}">
      <dgm:prSet/>
      <dgm:spPr/>
      <dgm:t>
        <a:bodyPr/>
        <a:lstStyle/>
        <a:p>
          <a:endParaRPr lang="en-US"/>
        </a:p>
      </dgm:t>
    </dgm:pt>
    <dgm:pt modelId="{664DDE1C-860E-46DB-A7FB-1DAAAA7840AA}" type="sibTrans" cxnId="{00CBF228-13D4-4182-87E2-F5B1D12341A6}">
      <dgm:prSet/>
      <dgm:spPr/>
      <dgm:t>
        <a:bodyPr/>
        <a:lstStyle/>
        <a:p>
          <a:endParaRPr lang="en-US"/>
        </a:p>
      </dgm:t>
    </dgm:pt>
    <dgm:pt modelId="{317DFDA9-C2BA-423B-86A9-B2651FA298F0}">
      <dgm:prSet/>
      <dgm:spPr/>
      <dgm:t>
        <a:bodyPr/>
        <a:lstStyle/>
        <a:p>
          <a:r>
            <a:rPr lang="mi-NZ"/>
            <a:t>Household composting or taking large green waste to the transfer station is the better option than combining it with general waste</a:t>
          </a:r>
          <a:endParaRPr lang="en-US"/>
        </a:p>
      </dgm:t>
    </dgm:pt>
    <dgm:pt modelId="{776F34C6-B879-4839-9C05-93079E36656B}" type="parTrans" cxnId="{D0B32161-C44B-45C2-BE7E-9E5922199BAC}">
      <dgm:prSet/>
      <dgm:spPr/>
      <dgm:t>
        <a:bodyPr/>
        <a:lstStyle/>
        <a:p>
          <a:endParaRPr lang="en-US"/>
        </a:p>
      </dgm:t>
    </dgm:pt>
    <dgm:pt modelId="{75591266-F5F8-440E-9B0B-196C20894B35}" type="sibTrans" cxnId="{D0B32161-C44B-45C2-BE7E-9E5922199BAC}">
      <dgm:prSet/>
      <dgm:spPr/>
      <dgm:t>
        <a:bodyPr/>
        <a:lstStyle/>
        <a:p>
          <a:endParaRPr lang="en-US"/>
        </a:p>
      </dgm:t>
    </dgm:pt>
    <dgm:pt modelId="{8F532778-674E-49EA-A0C6-4C25F4233574}" type="pres">
      <dgm:prSet presAssocID="{B8C33E78-2ED7-42C3-8C9B-BBFC7222F279}" presName="linear" presStyleCnt="0">
        <dgm:presLayoutVars>
          <dgm:animLvl val="lvl"/>
          <dgm:resizeHandles val="exact"/>
        </dgm:presLayoutVars>
      </dgm:prSet>
      <dgm:spPr/>
    </dgm:pt>
    <dgm:pt modelId="{1EF7BED8-EF10-4F5D-91B4-4CF18D719D29}" type="pres">
      <dgm:prSet presAssocID="{84B8F8C7-2A40-4479-9427-327512AE5292}" presName="parentText" presStyleLbl="node1" presStyleIdx="0" presStyleCnt="4">
        <dgm:presLayoutVars>
          <dgm:chMax val="0"/>
          <dgm:bulletEnabled val="1"/>
        </dgm:presLayoutVars>
      </dgm:prSet>
      <dgm:spPr/>
    </dgm:pt>
    <dgm:pt modelId="{0AFD4881-7621-4E8D-B127-A6D610582745}" type="pres">
      <dgm:prSet presAssocID="{D3F456B9-0DD6-4C7A-8639-E03101F1AE6A}" presName="spacer" presStyleCnt="0"/>
      <dgm:spPr/>
    </dgm:pt>
    <dgm:pt modelId="{B2155257-088D-4D1F-97A1-EC735BD102B6}" type="pres">
      <dgm:prSet presAssocID="{113C676B-3782-4BF1-B9AB-04B5D5D2F575}" presName="parentText" presStyleLbl="node1" presStyleIdx="1" presStyleCnt="4">
        <dgm:presLayoutVars>
          <dgm:chMax val="0"/>
          <dgm:bulletEnabled val="1"/>
        </dgm:presLayoutVars>
      </dgm:prSet>
      <dgm:spPr/>
    </dgm:pt>
    <dgm:pt modelId="{E045AA91-564E-40DC-8FA3-0E42213A7CEB}" type="pres">
      <dgm:prSet presAssocID="{1B000F27-0CB1-4D34-819E-726ACB8CB8C0}" presName="spacer" presStyleCnt="0"/>
      <dgm:spPr/>
    </dgm:pt>
    <dgm:pt modelId="{EFDEA82F-EC4E-422C-A7B2-3844DDA2DECE}" type="pres">
      <dgm:prSet presAssocID="{99E4F6AE-859D-4B55-9F03-58F0BAC38AEC}" presName="parentText" presStyleLbl="node1" presStyleIdx="2" presStyleCnt="4">
        <dgm:presLayoutVars>
          <dgm:chMax val="0"/>
          <dgm:bulletEnabled val="1"/>
        </dgm:presLayoutVars>
      </dgm:prSet>
      <dgm:spPr/>
    </dgm:pt>
    <dgm:pt modelId="{44F6B888-4497-4453-940E-B613388A1FA2}" type="pres">
      <dgm:prSet presAssocID="{664DDE1C-860E-46DB-A7FB-1DAAAA7840AA}" presName="spacer" presStyleCnt="0"/>
      <dgm:spPr/>
    </dgm:pt>
    <dgm:pt modelId="{D5BEB69E-12D4-494F-8630-8DC88FAAF1F2}" type="pres">
      <dgm:prSet presAssocID="{317DFDA9-C2BA-423B-86A9-B2651FA298F0}" presName="parentText" presStyleLbl="node1" presStyleIdx="3" presStyleCnt="4">
        <dgm:presLayoutVars>
          <dgm:chMax val="0"/>
          <dgm:bulletEnabled val="1"/>
        </dgm:presLayoutVars>
      </dgm:prSet>
      <dgm:spPr/>
    </dgm:pt>
  </dgm:ptLst>
  <dgm:cxnLst>
    <dgm:cxn modelId="{B770D213-A325-4AFC-B71B-1DBF65324C8D}" type="presOf" srcId="{84B8F8C7-2A40-4479-9427-327512AE5292}" destId="{1EF7BED8-EF10-4F5D-91B4-4CF18D719D29}" srcOrd="0" destOrd="0" presId="urn:microsoft.com/office/officeart/2005/8/layout/vList2"/>
    <dgm:cxn modelId="{00CBF228-13D4-4182-87E2-F5B1D12341A6}" srcId="{B8C33E78-2ED7-42C3-8C9B-BBFC7222F279}" destId="{99E4F6AE-859D-4B55-9F03-58F0BAC38AEC}" srcOrd="2" destOrd="0" parTransId="{9CC3FAAB-8407-4A97-A659-04258FAEC1D7}" sibTransId="{664DDE1C-860E-46DB-A7FB-1DAAAA7840AA}"/>
    <dgm:cxn modelId="{D0B32161-C44B-45C2-BE7E-9E5922199BAC}" srcId="{B8C33E78-2ED7-42C3-8C9B-BBFC7222F279}" destId="{317DFDA9-C2BA-423B-86A9-B2651FA298F0}" srcOrd="3" destOrd="0" parTransId="{776F34C6-B879-4839-9C05-93079E36656B}" sibTransId="{75591266-F5F8-440E-9B0B-196C20894B35}"/>
    <dgm:cxn modelId="{774BD363-E0DB-4054-87DD-3F217B3E9647}" type="presOf" srcId="{B8C33E78-2ED7-42C3-8C9B-BBFC7222F279}" destId="{8F532778-674E-49EA-A0C6-4C25F4233574}" srcOrd="0" destOrd="0" presId="urn:microsoft.com/office/officeart/2005/8/layout/vList2"/>
    <dgm:cxn modelId="{D4852D51-1FC2-441B-BAA5-5338748E34A5}" srcId="{B8C33E78-2ED7-42C3-8C9B-BBFC7222F279}" destId="{113C676B-3782-4BF1-B9AB-04B5D5D2F575}" srcOrd="1" destOrd="0" parTransId="{9FDF9935-E717-49EF-A0C7-8B004255CA5E}" sibTransId="{1B000F27-0CB1-4D34-819E-726ACB8CB8C0}"/>
    <dgm:cxn modelId="{7757A581-DE4D-4B54-9221-419D58474059}" type="presOf" srcId="{113C676B-3782-4BF1-B9AB-04B5D5D2F575}" destId="{B2155257-088D-4D1F-97A1-EC735BD102B6}" srcOrd="0" destOrd="0" presId="urn:microsoft.com/office/officeart/2005/8/layout/vList2"/>
    <dgm:cxn modelId="{6E3DEEB4-D09A-4321-95D7-8410B2171B59}" srcId="{B8C33E78-2ED7-42C3-8C9B-BBFC7222F279}" destId="{84B8F8C7-2A40-4479-9427-327512AE5292}" srcOrd="0" destOrd="0" parTransId="{4F022DB9-E3D6-43EA-859D-59FBD552C6CE}" sibTransId="{D3F456B9-0DD6-4C7A-8639-E03101F1AE6A}"/>
    <dgm:cxn modelId="{D88149B6-C81C-44AD-B1C1-EDE6A88C83DD}" type="presOf" srcId="{99E4F6AE-859D-4B55-9F03-58F0BAC38AEC}" destId="{EFDEA82F-EC4E-422C-A7B2-3844DDA2DECE}" srcOrd="0" destOrd="0" presId="urn:microsoft.com/office/officeart/2005/8/layout/vList2"/>
    <dgm:cxn modelId="{4AECFECE-4305-4985-AC4D-EC6953974537}" type="presOf" srcId="{317DFDA9-C2BA-423B-86A9-B2651FA298F0}" destId="{D5BEB69E-12D4-494F-8630-8DC88FAAF1F2}" srcOrd="0" destOrd="0" presId="urn:microsoft.com/office/officeart/2005/8/layout/vList2"/>
    <dgm:cxn modelId="{10CE9ADF-74D1-476F-B851-970ABC5144BA}" type="presParOf" srcId="{8F532778-674E-49EA-A0C6-4C25F4233574}" destId="{1EF7BED8-EF10-4F5D-91B4-4CF18D719D29}" srcOrd="0" destOrd="0" presId="urn:microsoft.com/office/officeart/2005/8/layout/vList2"/>
    <dgm:cxn modelId="{E170160D-D245-4286-9A8A-5BA955925025}" type="presParOf" srcId="{8F532778-674E-49EA-A0C6-4C25F4233574}" destId="{0AFD4881-7621-4E8D-B127-A6D610582745}" srcOrd="1" destOrd="0" presId="urn:microsoft.com/office/officeart/2005/8/layout/vList2"/>
    <dgm:cxn modelId="{05CD840E-6CF4-43AF-82B4-898D032053AE}" type="presParOf" srcId="{8F532778-674E-49EA-A0C6-4C25F4233574}" destId="{B2155257-088D-4D1F-97A1-EC735BD102B6}" srcOrd="2" destOrd="0" presId="urn:microsoft.com/office/officeart/2005/8/layout/vList2"/>
    <dgm:cxn modelId="{A97D34E6-3DA4-4EA9-AABA-C47E7BBB9052}" type="presParOf" srcId="{8F532778-674E-49EA-A0C6-4C25F4233574}" destId="{E045AA91-564E-40DC-8FA3-0E42213A7CEB}" srcOrd="3" destOrd="0" presId="urn:microsoft.com/office/officeart/2005/8/layout/vList2"/>
    <dgm:cxn modelId="{80E29D5A-72D3-494B-9DC7-1F57B8DFCC7B}" type="presParOf" srcId="{8F532778-674E-49EA-A0C6-4C25F4233574}" destId="{EFDEA82F-EC4E-422C-A7B2-3844DDA2DECE}" srcOrd="4" destOrd="0" presId="urn:microsoft.com/office/officeart/2005/8/layout/vList2"/>
    <dgm:cxn modelId="{0D5355A9-1B03-4DDB-9A7E-8E9ED5BCBF48}" type="presParOf" srcId="{8F532778-674E-49EA-A0C6-4C25F4233574}" destId="{44F6B888-4497-4453-940E-B613388A1FA2}" srcOrd="5" destOrd="0" presId="urn:microsoft.com/office/officeart/2005/8/layout/vList2"/>
    <dgm:cxn modelId="{BE17F770-2774-4C12-9AAB-8E175678E2EB}" type="presParOf" srcId="{8F532778-674E-49EA-A0C6-4C25F4233574}" destId="{D5BEB69E-12D4-494F-8630-8DC88FAAF1F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847270-C84E-4C2B-93EE-515E48F65B74}"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DC33621-48AC-4A67-BE7A-E0ACAD247CF4}">
      <dgm:prSet/>
      <dgm:spPr/>
      <dgm:t>
        <a:bodyPr/>
        <a:lstStyle/>
        <a:p>
          <a:r>
            <a:rPr lang="mi-NZ"/>
            <a:t>Leaving waste outside around your house will negatively impact the whenua </a:t>
          </a:r>
          <a:endParaRPr lang="en-US"/>
        </a:p>
      </dgm:t>
    </dgm:pt>
    <dgm:pt modelId="{94625E72-5B4B-4D59-B951-BF2DF38FA2DA}" type="parTrans" cxnId="{34FFBF34-E4AC-4CC2-92C8-8348DCC4986F}">
      <dgm:prSet/>
      <dgm:spPr/>
      <dgm:t>
        <a:bodyPr/>
        <a:lstStyle/>
        <a:p>
          <a:endParaRPr lang="en-US"/>
        </a:p>
      </dgm:t>
    </dgm:pt>
    <dgm:pt modelId="{A12273EF-286E-488D-AAE3-1FE7EE17B1D9}" type="sibTrans" cxnId="{34FFBF34-E4AC-4CC2-92C8-8348DCC4986F}">
      <dgm:prSet/>
      <dgm:spPr/>
      <dgm:t>
        <a:bodyPr/>
        <a:lstStyle/>
        <a:p>
          <a:endParaRPr lang="en-US"/>
        </a:p>
      </dgm:t>
    </dgm:pt>
    <dgm:pt modelId="{1CDE25E0-092C-4B12-B97D-549AEB9A67BD}">
      <dgm:prSet/>
      <dgm:spPr/>
      <dgm:t>
        <a:bodyPr/>
        <a:lstStyle/>
        <a:p>
          <a:r>
            <a:rPr lang="mi-NZ" dirty="0"/>
            <a:t>Leaving waste under your house isn’t good either. This will trap moisture and contribute to mould inside your house</a:t>
          </a:r>
          <a:endParaRPr lang="en-US" dirty="0"/>
        </a:p>
      </dgm:t>
    </dgm:pt>
    <dgm:pt modelId="{96C0A753-69DC-47B3-B2DF-32607F283097}" type="parTrans" cxnId="{2539DF14-1BE7-40A4-99AB-3E0B0FD8989B}">
      <dgm:prSet/>
      <dgm:spPr/>
      <dgm:t>
        <a:bodyPr/>
        <a:lstStyle/>
        <a:p>
          <a:endParaRPr lang="en-US"/>
        </a:p>
      </dgm:t>
    </dgm:pt>
    <dgm:pt modelId="{FEE58383-4C52-4B5E-B632-08DFB2AB7D2D}" type="sibTrans" cxnId="{2539DF14-1BE7-40A4-99AB-3E0B0FD8989B}">
      <dgm:prSet/>
      <dgm:spPr/>
      <dgm:t>
        <a:bodyPr/>
        <a:lstStyle/>
        <a:p>
          <a:endParaRPr lang="en-US"/>
        </a:p>
      </dgm:t>
    </dgm:pt>
    <dgm:pt modelId="{463B144B-1199-4005-B24E-7C91828E934D}">
      <dgm:prSet/>
      <dgm:spPr/>
      <dgm:t>
        <a:bodyPr/>
        <a:lstStyle/>
        <a:p>
          <a:r>
            <a:rPr lang="mi-NZ"/>
            <a:t>There are many opportunities to help you deal with waste, some of it will cost, some of it will be free.</a:t>
          </a:r>
          <a:endParaRPr lang="en-US"/>
        </a:p>
      </dgm:t>
    </dgm:pt>
    <dgm:pt modelId="{F60406CD-E364-4ADF-A125-55D80C0FDF2E}" type="parTrans" cxnId="{AEB2A49A-67CF-470B-AA90-FFC6FFEADA04}">
      <dgm:prSet/>
      <dgm:spPr/>
      <dgm:t>
        <a:bodyPr/>
        <a:lstStyle/>
        <a:p>
          <a:endParaRPr lang="en-US"/>
        </a:p>
      </dgm:t>
    </dgm:pt>
    <dgm:pt modelId="{2330B48C-F811-47B5-B6AF-DEFE22D31D2D}" type="sibTrans" cxnId="{AEB2A49A-67CF-470B-AA90-FFC6FFEADA04}">
      <dgm:prSet/>
      <dgm:spPr/>
      <dgm:t>
        <a:bodyPr/>
        <a:lstStyle/>
        <a:p>
          <a:endParaRPr lang="en-US"/>
        </a:p>
      </dgm:t>
    </dgm:pt>
    <dgm:pt modelId="{1BE1642E-FD20-4A60-ACDB-FB29CCA4E5E5}">
      <dgm:prSet/>
      <dgm:spPr/>
      <dgm:t>
        <a:bodyPr/>
        <a:lstStyle/>
        <a:p>
          <a:r>
            <a:rPr lang="mi-NZ" dirty="0"/>
            <a:t>Buying well can reduce your waste because quality products last longer, saving money in the long run. </a:t>
          </a:r>
          <a:endParaRPr lang="en-US" dirty="0"/>
        </a:p>
      </dgm:t>
    </dgm:pt>
    <dgm:pt modelId="{7DED48DB-F0A2-4C91-A283-D2E7DEBC8EB2}" type="parTrans" cxnId="{D1560643-2142-4B2E-9D64-DDD8CCA2F664}">
      <dgm:prSet/>
      <dgm:spPr/>
      <dgm:t>
        <a:bodyPr/>
        <a:lstStyle/>
        <a:p>
          <a:endParaRPr lang="en-US"/>
        </a:p>
      </dgm:t>
    </dgm:pt>
    <dgm:pt modelId="{A0B3A9B6-2D6C-4799-A954-EFE8A666817F}" type="sibTrans" cxnId="{D1560643-2142-4B2E-9D64-DDD8CCA2F664}">
      <dgm:prSet/>
      <dgm:spPr/>
      <dgm:t>
        <a:bodyPr/>
        <a:lstStyle/>
        <a:p>
          <a:endParaRPr lang="en-US"/>
        </a:p>
      </dgm:t>
    </dgm:pt>
    <dgm:pt modelId="{5445F484-B88A-49B2-AE9E-711A6F66AD55}" type="pres">
      <dgm:prSet presAssocID="{49847270-C84E-4C2B-93EE-515E48F65B74}" presName="linear" presStyleCnt="0">
        <dgm:presLayoutVars>
          <dgm:animLvl val="lvl"/>
          <dgm:resizeHandles val="exact"/>
        </dgm:presLayoutVars>
      </dgm:prSet>
      <dgm:spPr/>
    </dgm:pt>
    <dgm:pt modelId="{86C045AD-5906-45B8-BA25-DC127741D217}" type="pres">
      <dgm:prSet presAssocID="{3DC33621-48AC-4A67-BE7A-E0ACAD247CF4}" presName="parentText" presStyleLbl="node1" presStyleIdx="0" presStyleCnt="4">
        <dgm:presLayoutVars>
          <dgm:chMax val="0"/>
          <dgm:bulletEnabled val="1"/>
        </dgm:presLayoutVars>
      </dgm:prSet>
      <dgm:spPr/>
    </dgm:pt>
    <dgm:pt modelId="{5FF5BFB1-A303-46A5-81DC-0B3DFACBB6F6}" type="pres">
      <dgm:prSet presAssocID="{A12273EF-286E-488D-AAE3-1FE7EE17B1D9}" presName="spacer" presStyleCnt="0"/>
      <dgm:spPr/>
    </dgm:pt>
    <dgm:pt modelId="{D76D8D07-98FD-4F2B-8BDA-BB5FA1458C9D}" type="pres">
      <dgm:prSet presAssocID="{1CDE25E0-092C-4B12-B97D-549AEB9A67BD}" presName="parentText" presStyleLbl="node1" presStyleIdx="1" presStyleCnt="4">
        <dgm:presLayoutVars>
          <dgm:chMax val="0"/>
          <dgm:bulletEnabled val="1"/>
        </dgm:presLayoutVars>
      </dgm:prSet>
      <dgm:spPr/>
    </dgm:pt>
    <dgm:pt modelId="{3F595F33-88D7-4458-9521-96C42A87FBF2}" type="pres">
      <dgm:prSet presAssocID="{FEE58383-4C52-4B5E-B632-08DFB2AB7D2D}" presName="spacer" presStyleCnt="0"/>
      <dgm:spPr/>
    </dgm:pt>
    <dgm:pt modelId="{125CAE46-51CA-4DCE-8DC7-AF17B2D21F13}" type="pres">
      <dgm:prSet presAssocID="{463B144B-1199-4005-B24E-7C91828E934D}" presName="parentText" presStyleLbl="node1" presStyleIdx="2" presStyleCnt="4">
        <dgm:presLayoutVars>
          <dgm:chMax val="0"/>
          <dgm:bulletEnabled val="1"/>
        </dgm:presLayoutVars>
      </dgm:prSet>
      <dgm:spPr/>
    </dgm:pt>
    <dgm:pt modelId="{D0492F41-1634-4727-9D10-D4C92FA1212B}" type="pres">
      <dgm:prSet presAssocID="{2330B48C-F811-47B5-B6AF-DEFE22D31D2D}" presName="spacer" presStyleCnt="0"/>
      <dgm:spPr/>
    </dgm:pt>
    <dgm:pt modelId="{867DEF38-EF02-4600-8434-0A02775A035D}" type="pres">
      <dgm:prSet presAssocID="{1BE1642E-FD20-4A60-ACDB-FB29CCA4E5E5}" presName="parentText" presStyleLbl="node1" presStyleIdx="3" presStyleCnt="4">
        <dgm:presLayoutVars>
          <dgm:chMax val="0"/>
          <dgm:bulletEnabled val="1"/>
        </dgm:presLayoutVars>
      </dgm:prSet>
      <dgm:spPr/>
    </dgm:pt>
  </dgm:ptLst>
  <dgm:cxnLst>
    <dgm:cxn modelId="{2539DF14-1BE7-40A4-99AB-3E0B0FD8989B}" srcId="{49847270-C84E-4C2B-93EE-515E48F65B74}" destId="{1CDE25E0-092C-4B12-B97D-549AEB9A67BD}" srcOrd="1" destOrd="0" parTransId="{96C0A753-69DC-47B3-B2DF-32607F283097}" sibTransId="{FEE58383-4C52-4B5E-B632-08DFB2AB7D2D}"/>
    <dgm:cxn modelId="{34FFBF34-E4AC-4CC2-92C8-8348DCC4986F}" srcId="{49847270-C84E-4C2B-93EE-515E48F65B74}" destId="{3DC33621-48AC-4A67-BE7A-E0ACAD247CF4}" srcOrd="0" destOrd="0" parTransId="{94625E72-5B4B-4D59-B951-BF2DF38FA2DA}" sibTransId="{A12273EF-286E-488D-AAE3-1FE7EE17B1D9}"/>
    <dgm:cxn modelId="{D1560643-2142-4B2E-9D64-DDD8CCA2F664}" srcId="{49847270-C84E-4C2B-93EE-515E48F65B74}" destId="{1BE1642E-FD20-4A60-ACDB-FB29CCA4E5E5}" srcOrd="3" destOrd="0" parTransId="{7DED48DB-F0A2-4C91-A283-D2E7DEBC8EB2}" sibTransId="{A0B3A9B6-2D6C-4799-A954-EFE8A666817F}"/>
    <dgm:cxn modelId="{783B5667-312C-4856-9FDD-00E77191956E}" type="presOf" srcId="{49847270-C84E-4C2B-93EE-515E48F65B74}" destId="{5445F484-B88A-49B2-AE9E-711A6F66AD55}" srcOrd="0" destOrd="0" presId="urn:microsoft.com/office/officeart/2005/8/layout/vList2"/>
    <dgm:cxn modelId="{FBCE3957-15FB-4EC4-931E-3D104E5C5A64}" type="presOf" srcId="{463B144B-1199-4005-B24E-7C91828E934D}" destId="{125CAE46-51CA-4DCE-8DC7-AF17B2D21F13}" srcOrd="0" destOrd="0" presId="urn:microsoft.com/office/officeart/2005/8/layout/vList2"/>
    <dgm:cxn modelId="{B6E1825A-D791-4570-82FA-B6D919A31DAF}" type="presOf" srcId="{3DC33621-48AC-4A67-BE7A-E0ACAD247CF4}" destId="{86C045AD-5906-45B8-BA25-DC127741D217}" srcOrd="0" destOrd="0" presId="urn:microsoft.com/office/officeart/2005/8/layout/vList2"/>
    <dgm:cxn modelId="{AEB2A49A-67CF-470B-AA90-FFC6FFEADA04}" srcId="{49847270-C84E-4C2B-93EE-515E48F65B74}" destId="{463B144B-1199-4005-B24E-7C91828E934D}" srcOrd="2" destOrd="0" parTransId="{F60406CD-E364-4ADF-A125-55D80C0FDF2E}" sibTransId="{2330B48C-F811-47B5-B6AF-DEFE22D31D2D}"/>
    <dgm:cxn modelId="{C15418CF-C58E-4EC2-9D1F-023EE8E2672F}" type="presOf" srcId="{1BE1642E-FD20-4A60-ACDB-FB29CCA4E5E5}" destId="{867DEF38-EF02-4600-8434-0A02775A035D}" srcOrd="0" destOrd="0" presId="urn:microsoft.com/office/officeart/2005/8/layout/vList2"/>
    <dgm:cxn modelId="{620292F6-0682-4B6A-83D9-595CC184ACC9}" type="presOf" srcId="{1CDE25E0-092C-4B12-B97D-549AEB9A67BD}" destId="{D76D8D07-98FD-4F2B-8BDA-BB5FA1458C9D}" srcOrd="0" destOrd="0" presId="urn:microsoft.com/office/officeart/2005/8/layout/vList2"/>
    <dgm:cxn modelId="{1CB6CA23-DD19-46C7-9AA4-A2D6F11832FE}" type="presParOf" srcId="{5445F484-B88A-49B2-AE9E-711A6F66AD55}" destId="{86C045AD-5906-45B8-BA25-DC127741D217}" srcOrd="0" destOrd="0" presId="urn:microsoft.com/office/officeart/2005/8/layout/vList2"/>
    <dgm:cxn modelId="{5E5D06C7-A7CE-4AEA-A4F0-77CDB7B1C38A}" type="presParOf" srcId="{5445F484-B88A-49B2-AE9E-711A6F66AD55}" destId="{5FF5BFB1-A303-46A5-81DC-0B3DFACBB6F6}" srcOrd="1" destOrd="0" presId="urn:microsoft.com/office/officeart/2005/8/layout/vList2"/>
    <dgm:cxn modelId="{EC4D755B-1B65-40B5-AFF3-B3BCDDE829D3}" type="presParOf" srcId="{5445F484-B88A-49B2-AE9E-711A6F66AD55}" destId="{D76D8D07-98FD-4F2B-8BDA-BB5FA1458C9D}" srcOrd="2" destOrd="0" presId="urn:microsoft.com/office/officeart/2005/8/layout/vList2"/>
    <dgm:cxn modelId="{43D698ED-33E1-4D24-8E0F-E1B60760F5C7}" type="presParOf" srcId="{5445F484-B88A-49B2-AE9E-711A6F66AD55}" destId="{3F595F33-88D7-4458-9521-96C42A87FBF2}" srcOrd="3" destOrd="0" presId="urn:microsoft.com/office/officeart/2005/8/layout/vList2"/>
    <dgm:cxn modelId="{5FC2F645-B7BE-4797-A19A-8CFE186C1B87}" type="presParOf" srcId="{5445F484-B88A-49B2-AE9E-711A6F66AD55}" destId="{125CAE46-51CA-4DCE-8DC7-AF17B2D21F13}" srcOrd="4" destOrd="0" presId="urn:microsoft.com/office/officeart/2005/8/layout/vList2"/>
    <dgm:cxn modelId="{063DC60F-3BDA-45A1-81A3-1F0CE07CB12F}" type="presParOf" srcId="{5445F484-B88A-49B2-AE9E-711A6F66AD55}" destId="{D0492F41-1634-4727-9D10-D4C92FA1212B}" srcOrd="5" destOrd="0" presId="urn:microsoft.com/office/officeart/2005/8/layout/vList2"/>
    <dgm:cxn modelId="{CB1D2953-6539-43FC-A97B-9E20E9020C21}" type="presParOf" srcId="{5445F484-B88A-49B2-AE9E-711A6F66AD55}" destId="{867DEF38-EF02-4600-8434-0A02775A035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DDC3AE-1A07-4073-91EB-3F3457870FDF}"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8DCE2081-4CA4-4752-AC7B-12B5B47A60B6}">
      <dgm:prSet custT="1"/>
      <dgm:spPr/>
      <dgm:t>
        <a:bodyPr/>
        <a:lstStyle/>
        <a:p>
          <a:r>
            <a:rPr lang="mi-NZ" sz="2400"/>
            <a:t>Risk of trips and falls in the home</a:t>
          </a:r>
          <a:endParaRPr lang="en-US" sz="2400"/>
        </a:p>
      </dgm:t>
    </dgm:pt>
    <dgm:pt modelId="{61E2D8F3-5598-43CE-BBAE-6500CE646F37}" type="parTrans" cxnId="{A323C4D5-F32C-4A76-8ED2-F6D7AEAF2861}">
      <dgm:prSet/>
      <dgm:spPr/>
      <dgm:t>
        <a:bodyPr/>
        <a:lstStyle/>
        <a:p>
          <a:endParaRPr lang="en-US" sz="2400"/>
        </a:p>
      </dgm:t>
    </dgm:pt>
    <dgm:pt modelId="{57289575-C746-4463-91F0-66184BC8CE1A}" type="sibTrans" cxnId="{A323C4D5-F32C-4A76-8ED2-F6D7AEAF2861}">
      <dgm:prSet/>
      <dgm:spPr/>
      <dgm:t>
        <a:bodyPr/>
        <a:lstStyle/>
        <a:p>
          <a:endParaRPr lang="en-US" sz="2400"/>
        </a:p>
      </dgm:t>
    </dgm:pt>
    <dgm:pt modelId="{BC638DAD-7867-46A1-9886-04808FBC13F6}">
      <dgm:prSet custT="1"/>
      <dgm:spPr/>
      <dgm:t>
        <a:bodyPr/>
        <a:lstStyle/>
        <a:p>
          <a:r>
            <a:rPr lang="mi-NZ" sz="2400"/>
            <a:t>Build up of clothes and bedding on floors will trap moisture, contributing to dust mites and mould (synthetic fabrics ‘sweat’)</a:t>
          </a:r>
          <a:endParaRPr lang="en-US" sz="2400"/>
        </a:p>
      </dgm:t>
    </dgm:pt>
    <dgm:pt modelId="{1203D183-6FA6-4A76-91B9-ACB04B8A50D1}" type="parTrans" cxnId="{5A5A14BE-E717-432F-B538-088E246A3572}">
      <dgm:prSet/>
      <dgm:spPr/>
      <dgm:t>
        <a:bodyPr/>
        <a:lstStyle/>
        <a:p>
          <a:endParaRPr lang="en-US" sz="2400"/>
        </a:p>
      </dgm:t>
    </dgm:pt>
    <dgm:pt modelId="{750F2220-0667-49B1-863B-B17CE22D59A8}" type="sibTrans" cxnId="{5A5A14BE-E717-432F-B538-088E246A3572}">
      <dgm:prSet/>
      <dgm:spPr/>
      <dgm:t>
        <a:bodyPr/>
        <a:lstStyle/>
        <a:p>
          <a:endParaRPr lang="en-US" sz="2400"/>
        </a:p>
      </dgm:t>
    </dgm:pt>
    <dgm:pt modelId="{07F96E2E-5B0B-4C39-BD33-54579613B16A}">
      <dgm:prSet custT="1"/>
      <dgm:spPr/>
      <dgm:t>
        <a:bodyPr/>
        <a:lstStyle/>
        <a:p>
          <a:r>
            <a:rPr lang="mi-NZ" sz="2400" dirty="0"/>
            <a:t>Can attract other pests such as cockroachs, mice and rats, especially if food is involved</a:t>
          </a:r>
          <a:endParaRPr lang="en-US" sz="2400" dirty="0"/>
        </a:p>
      </dgm:t>
    </dgm:pt>
    <dgm:pt modelId="{797A7E35-9C38-44FC-AE00-500611B4914B}" type="parTrans" cxnId="{3AEC2EEF-8258-4556-952C-689348D70846}">
      <dgm:prSet/>
      <dgm:spPr/>
      <dgm:t>
        <a:bodyPr/>
        <a:lstStyle/>
        <a:p>
          <a:endParaRPr lang="en-US" sz="2400"/>
        </a:p>
      </dgm:t>
    </dgm:pt>
    <dgm:pt modelId="{42C71BBF-88DE-4998-879B-38B97032E33A}" type="sibTrans" cxnId="{3AEC2EEF-8258-4556-952C-689348D70846}">
      <dgm:prSet/>
      <dgm:spPr/>
      <dgm:t>
        <a:bodyPr/>
        <a:lstStyle/>
        <a:p>
          <a:endParaRPr lang="en-US" sz="2400"/>
        </a:p>
      </dgm:t>
    </dgm:pt>
    <dgm:pt modelId="{9226200E-2B4C-43E5-A768-D9CDFCB9B7E9}">
      <dgm:prSet custT="1"/>
      <dgm:spPr/>
      <dgm:t>
        <a:bodyPr/>
        <a:lstStyle/>
        <a:p>
          <a:r>
            <a:rPr lang="mi-NZ" sz="2400" dirty="0"/>
            <a:t>It can contribute to stress, anxiety and depression </a:t>
          </a:r>
          <a:endParaRPr lang="en-US" sz="2400" dirty="0"/>
        </a:p>
      </dgm:t>
    </dgm:pt>
    <dgm:pt modelId="{7DFDC0B9-87D9-40C8-B0A4-E3066C147EA8}" type="parTrans" cxnId="{8F0251C4-3E2F-40E7-AA14-A7F95E4DEE18}">
      <dgm:prSet/>
      <dgm:spPr/>
      <dgm:t>
        <a:bodyPr/>
        <a:lstStyle/>
        <a:p>
          <a:endParaRPr lang="en-US" sz="2400"/>
        </a:p>
      </dgm:t>
    </dgm:pt>
    <dgm:pt modelId="{7A57D8C8-3A0F-4243-952C-76C68C929AD6}" type="sibTrans" cxnId="{8F0251C4-3E2F-40E7-AA14-A7F95E4DEE18}">
      <dgm:prSet/>
      <dgm:spPr/>
      <dgm:t>
        <a:bodyPr/>
        <a:lstStyle/>
        <a:p>
          <a:endParaRPr lang="en-US" sz="2400"/>
        </a:p>
      </dgm:t>
    </dgm:pt>
    <dgm:pt modelId="{09680EA5-FE6F-4424-B4B1-9B6A5CBE8908}">
      <dgm:prSet custT="1"/>
      <dgm:spPr/>
      <dgm:t>
        <a:bodyPr/>
        <a:lstStyle/>
        <a:p>
          <a:r>
            <a:rPr lang="mi-NZ" sz="2400" dirty="0"/>
            <a:t>It’s wasted resource – all items come with an environmental cost</a:t>
          </a:r>
          <a:endParaRPr lang="en-US" sz="2400" dirty="0"/>
        </a:p>
      </dgm:t>
    </dgm:pt>
    <dgm:pt modelId="{B5903B9F-F1E6-41EC-B3D5-323BB3C09261}" type="parTrans" cxnId="{45E9AEFD-C079-4DFD-AF86-95171B1B499F}">
      <dgm:prSet/>
      <dgm:spPr/>
      <dgm:t>
        <a:bodyPr/>
        <a:lstStyle/>
        <a:p>
          <a:endParaRPr lang="en-US" sz="2400"/>
        </a:p>
      </dgm:t>
    </dgm:pt>
    <dgm:pt modelId="{30A44D17-5061-49AB-9D35-7D52C7D3E34C}" type="sibTrans" cxnId="{45E9AEFD-C079-4DFD-AF86-95171B1B499F}">
      <dgm:prSet/>
      <dgm:spPr/>
      <dgm:t>
        <a:bodyPr/>
        <a:lstStyle/>
        <a:p>
          <a:endParaRPr lang="en-US" sz="2400"/>
        </a:p>
      </dgm:t>
    </dgm:pt>
    <dgm:pt modelId="{91CCF72E-3748-4E9D-AEEA-1414821F1798}" type="pres">
      <dgm:prSet presAssocID="{F9DDC3AE-1A07-4073-91EB-3F3457870FDF}" presName="linear" presStyleCnt="0">
        <dgm:presLayoutVars>
          <dgm:animLvl val="lvl"/>
          <dgm:resizeHandles val="exact"/>
        </dgm:presLayoutVars>
      </dgm:prSet>
      <dgm:spPr/>
    </dgm:pt>
    <dgm:pt modelId="{64016AB7-1B6F-4EE5-A171-183D12388588}" type="pres">
      <dgm:prSet presAssocID="{8DCE2081-4CA4-4752-AC7B-12B5B47A60B6}" presName="parentText" presStyleLbl="node1" presStyleIdx="0" presStyleCnt="5">
        <dgm:presLayoutVars>
          <dgm:chMax val="0"/>
          <dgm:bulletEnabled val="1"/>
        </dgm:presLayoutVars>
      </dgm:prSet>
      <dgm:spPr/>
    </dgm:pt>
    <dgm:pt modelId="{1E29FF44-1F86-4819-B6F5-391CB1BB4C04}" type="pres">
      <dgm:prSet presAssocID="{57289575-C746-4463-91F0-66184BC8CE1A}" presName="spacer" presStyleCnt="0"/>
      <dgm:spPr/>
    </dgm:pt>
    <dgm:pt modelId="{735F0D23-A46F-4FE6-83B4-BA99F2BF3336}" type="pres">
      <dgm:prSet presAssocID="{BC638DAD-7867-46A1-9886-04808FBC13F6}" presName="parentText" presStyleLbl="node1" presStyleIdx="1" presStyleCnt="5">
        <dgm:presLayoutVars>
          <dgm:chMax val="0"/>
          <dgm:bulletEnabled val="1"/>
        </dgm:presLayoutVars>
      </dgm:prSet>
      <dgm:spPr/>
    </dgm:pt>
    <dgm:pt modelId="{684E9A46-C638-47E6-8684-BC79016CB23E}" type="pres">
      <dgm:prSet presAssocID="{750F2220-0667-49B1-863B-B17CE22D59A8}" presName="spacer" presStyleCnt="0"/>
      <dgm:spPr/>
    </dgm:pt>
    <dgm:pt modelId="{1D3CCF60-4068-460B-8851-1E796BFD078C}" type="pres">
      <dgm:prSet presAssocID="{07F96E2E-5B0B-4C39-BD33-54579613B16A}" presName="parentText" presStyleLbl="node1" presStyleIdx="2" presStyleCnt="5">
        <dgm:presLayoutVars>
          <dgm:chMax val="0"/>
          <dgm:bulletEnabled val="1"/>
        </dgm:presLayoutVars>
      </dgm:prSet>
      <dgm:spPr/>
    </dgm:pt>
    <dgm:pt modelId="{06B7C89B-49DB-4EA4-BE4E-6680A883B8C2}" type="pres">
      <dgm:prSet presAssocID="{42C71BBF-88DE-4998-879B-38B97032E33A}" presName="spacer" presStyleCnt="0"/>
      <dgm:spPr/>
    </dgm:pt>
    <dgm:pt modelId="{5BE9D193-E5B5-41EE-84D8-1D5773971261}" type="pres">
      <dgm:prSet presAssocID="{9226200E-2B4C-43E5-A768-D9CDFCB9B7E9}" presName="parentText" presStyleLbl="node1" presStyleIdx="3" presStyleCnt="5">
        <dgm:presLayoutVars>
          <dgm:chMax val="0"/>
          <dgm:bulletEnabled val="1"/>
        </dgm:presLayoutVars>
      </dgm:prSet>
      <dgm:spPr/>
    </dgm:pt>
    <dgm:pt modelId="{529B6465-190C-4D9E-9382-A2D2EC1F2F7A}" type="pres">
      <dgm:prSet presAssocID="{7A57D8C8-3A0F-4243-952C-76C68C929AD6}" presName="spacer" presStyleCnt="0"/>
      <dgm:spPr/>
    </dgm:pt>
    <dgm:pt modelId="{D72ACEE6-5848-4873-9B42-1FDC6CE4BD7E}" type="pres">
      <dgm:prSet presAssocID="{09680EA5-FE6F-4424-B4B1-9B6A5CBE8908}" presName="parentText" presStyleLbl="node1" presStyleIdx="4" presStyleCnt="5">
        <dgm:presLayoutVars>
          <dgm:chMax val="0"/>
          <dgm:bulletEnabled val="1"/>
        </dgm:presLayoutVars>
      </dgm:prSet>
      <dgm:spPr/>
    </dgm:pt>
  </dgm:ptLst>
  <dgm:cxnLst>
    <dgm:cxn modelId="{EDECBC22-C17F-4509-8CD3-EC0E6658D2DC}" type="presOf" srcId="{9226200E-2B4C-43E5-A768-D9CDFCB9B7E9}" destId="{5BE9D193-E5B5-41EE-84D8-1D5773971261}" srcOrd="0" destOrd="0" presId="urn:microsoft.com/office/officeart/2005/8/layout/vList2"/>
    <dgm:cxn modelId="{1DFEB72C-BE57-4429-9980-938788DBD83A}" type="presOf" srcId="{07F96E2E-5B0B-4C39-BD33-54579613B16A}" destId="{1D3CCF60-4068-460B-8851-1E796BFD078C}" srcOrd="0" destOrd="0" presId="urn:microsoft.com/office/officeart/2005/8/layout/vList2"/>
    <dgm:cxn modelId="{D3A94A79-845E-45F4-B85A-AAEC9C441114}" type="presOf" srcId="{BC638DAD-7867-46A1-9886-04808FBC13F6}" destId="{735F0D23-A46F-4FE6-83B4-BA99F2BF3336}" srcOrd="0" destOrd="0" presId="urn:microsoft.com/office/officeart/2005/8/layout/vList2"/>
    <dgm:cxn modelId="{FF801FB3-8B1D-44C8-9548-D9EAA1B12E6F}" type="presOf" srcId="{F9DDC3AE-1A07-4073-91EB-3F3457870FDF}" destId="{91CCF72E-3748-4E9D-AEEA-1414821F1798}" srcOrd="0" destOrd="0" presId="urn:microsoft.com/office/officeart/2005/8/layout/vList2"/>
    <dgm:cxn modelId="{5A5A14BE-E717-432F-B538-088E246A3572}" srcId="{F9DDC3AE-1A07-4073-91EB-3F3457870FDF}" destId="{BC638DAD-7867-46A1-9886-04808FBC13F6}" srcOrd="1" destOrd="0" parTransId="{1203D183-6FA6-4A76-91B9-ACB04B8A50D1}" sibTransId="{750F2220-0667-49B1-863B-B17CE22D59A8}"/>
    <dgm:cxn modelId="{8F0251C4-3E2F-40E7-AA14-A7F95E4DEE18}" srcId="{F9DDC3AE-1A07-4073-91EB-3F3457870FDF}" destId="{9226200E-2B4C-43E5-A768-D9CDFCB9B7E9}" srcOrd="3" destOrd="0" parTransId="{7DFDC0B9-87D9-40C8-B0A4-E3066C147EA8}" sibTransId="{7A57D8C8-3A0F-4243-952C-76C68C929AD6}"/>
    <dgm:cxn modelId="{CD58F3C9-5834-4513-B7C5-BCA05F5DA170}" type="presOf" srcId="{8DCE2081-4CA4-4752-AC7B-12B5B47A60B6}" destId="{64016AB7-1B6F-4EE5-A171-183D12388588}" srcOrd="0" destOrd="0" presId="urn:microsoft.com/office/officeart/2005/8/layout/vList2"/>
    <dgm:cxn modelId="{A323C4D5-F32C-4A76-8ED2-F6D7AEAF2861}" srcId="{F9DDC3AE-1A07-4073-91EB-3F3457870FDF}" destId="{8DCE2081-4CA4-4752-AC7B-12B5B47A60B6}" srcOrd="0" destOrd="0" parTransId="{61E2D8F3-5598-43CE-BBAE-6500CE646F37}" sibTransId="{57289575-C746-4463-91F0-66184BC8CE1A}"/>
    <dgm:cxn modelId="{663453ED-590A-4B8C-816B-9659F599847B}" type="presOf" srcId="{09680EA5-FE6F-4424-B4B1-9B6A5CBE8908}" destId="{D72ACEE6-5848-4873-9B42-1FDC6CE4BD7E}" srcOrd="0" destOrd="0" presId="urn:microsoft.com/office/officeart/2005/8/layout/vList2"/>
    <dgm:cxn modelId="{3AEC2EEF-8258-4556-952C-689348D70846}" srcId="{F9DDC3AE-1A07-4073-91EB-3F3457870FDF}" destId="{07F96E2E-5B0B-4C39-BD33-54579613B16A}" srcOrd="2" destOrd="0" parTransId="{797A7E35-9C38-44FC-AE00-500611B4914B}" sibTransId="{42C71BBF-88DE-4998-879B-38B97032E33A}"/>
    <dgm:cxn modelId="{45E9AEFD-C079-4DFD-AF86-95171B1B499F}" srcId="{F9DDC3AE-1A07-4073-91EB-3F3457870FDF}" destId="{09680EA5-FE6F-4424-B4B1-9B6A5CBE8908}" srcOrd="4" destOrd="0" parTransId="{B5903B9F-F1E6-41EC-B3D5-323BB3C09261}" sibTransId="{30A44D17-5061-49AB-9D35-7D52C7D3E34C}"/>
    <dgm:cxn modelId="{38FFEC8F-2D3C-4D64-95C8-FAE210C566AF}" type="presParOf" srcId="{91CCF72E-3748-4E9D-AEEA-1414821F1798}" destId="{64016AB7-1B6F-4EE5-A171-183D12388588}" srcOrd="0" destOrd="0" presId="urn:microsoft.com/office/officeart/2005/8/layout/vList2"/>
    <dgm:cxn modelId="{F93421F6-1BD2-4A8D-996C-E01CE3F1152E}" type="presParOf" srcId="{91CCF72E-3748-4E9D-AEEA-1414821F1798}" destId="{1E29FF44-1F86-4819-B6F5-391CB1BB4C04}" srcOrd="1" destOrd="0" presId="urn:microsoft.com/office/officeart/2005/8/layout/vList2"/>
    <dgm:cxn modelId="{F95F6F17-A33A-4E50-BF70-C30C454F8232}" type="presParOf" srcId="{91CCF72E-3748-4E9D-AEEA-1414821F1798}" destId="{735F0D23-A46F-4FE6-83B4-BA99F2BF3336}" srcOrd="2" destOrd="0" presId="urn:microsoft.com/office/officeart/2005/8/layout/vList2"/>
    <dgm:cxn modelId="{4B9B5D9A-F05E-4EA8-8101-FED67F195963}" type="presParOf" srcId="{91CCF72E-3748-4E9D-AEEA-1414821F1798}" destId="{684E9A46-C638-47E6-8684-BC79016CB23E}" srcOrd="3" destOrd="0" presId="urn:microsoft.com/office/officeart/2005/8/layout/vList2"/>
    <dgm:cxn modelId="{CDD7B56C-13AE-4B76-9CC0-429BA5FFC76F}" type="presParOf" srcId="{91CCF72E-3748-4E9D-AEEA-1414821F1798}" destId="{1D3CCF60-4068-460B-8851-1E796BFD078C}" srcOrd="4" destOrd="0" presId="urn:microsoft.com/office/officeart/2005/8/layout/vList2"/>
    <dgm:cxn modelId="{EBEACA83-B682-4FAF-B622-529150020419}" type="presParOf" srcId="{91CCF72E-3748-4E9D-AEEA-1414821F1798}" destId="{06B7C89B-49DB-4EA4-BE4E-6680A883B8C2}" srcOrd="5" destOrd="0" presId="urn:microsoft.com/office/officeart/2005/8/layout/vList2"/>
    <dgm:cxn modelId="{4E33B0E7-7E0D-4C7B-966D-D87D9466C4BA}" type="presParOf" srcId="{91CCF72E-3748-4E9D-AEEA-1414821F1798}" destId="{5BE9D193-E5B5-41EE-84D8-1D5773971261}" srcOrd="6" destOrd="0" presId="urn:microsoft.com/office/officeart/2005/8/layout/vList2"/>
    <dgm:cxn modelId="{E6F80602-1771-4387-A736-653A19162660}" type="presParOf" srcId="{91CCF72E-3748-4E9D-AEEA-1414821F1798}" destId="{529B6465-190C-4D9E-9382-A2D2EC1F2F7A}" srcOrd="7" destOrd="0" presId="urn:microsoft.com/office/officeart/2005/8/layout/vList2"/>
    <dgm:cxn modelId="{D0FCE8E0-1762-4F66-AC45-2818AEEE6CED}" type="presParOf" srcId="{91CCF72E-3748-4E9D-AEEA-1414821F1798}" destId="{D72ACEE6-5848-4873-9B42-1FDC6CE4BD7E}"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35D401-0798-4344-BD7C-3D55B902699C}">
      <dsp:nvSpPr>
        <dsp:cNvPr id="0" name=""/>
        <dsp:cNvSpPr/>
      </dsp:nvSpPr>
      <dsp:spPr>
        <a:xfrm>
          <a:off x="0" y="10914"/>
          <a:ext cx="6254724" cy="10342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i-NZ" sz="2600" kern="1200"/>
            <a:t>Our health and wellbeing is connected to our whare </a:t>
          </a:r>
          <a:endParaRPr lang="en-US" sz="2600" kern="1200"/>
        </a:p>
      </dsp:txBody>
      <dsp:txXfrm>
        <a:off x="50489" y="61403"/>
        <a:ext cx="6153746" cy="933302"/>
      </dsp:txXfrm>
    </dsp:sp>
    <dsp:sp modelId="{7DCF04F8-65AC-452D-A283-DCEF12AFA087}">
      <dsp:nvSpPr>
        <dsp:cNvPr id="0" name=""/>
        <dsp:cNvSpPr/>
      </dsp:nvSpPr>
      <dsp:spPr>
        <a:xfrm>
          <a:off x="0" y="1120074"/>
          <a:ext cx="6254724" cy="1034280"/>
        </a:xfrm>
        <a:prstGeom prst="roundRect">
          <a:avLst/>
        </a:prstGeom>
        <a:solidFill>
          <a:schemeClr val="accent2">
            <a:hueOff val="-381199"/>
            <a:satOff val="-166"/>
            <a:lumOff val="-348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i-NZ" sz="2600" kern="1200"/>
            <a:t>Our whare operates as a system, &amp;</a:t>
          </a:r>
          <a:endParaRPr lang="en-US" sz="2600" kern="1200"/>
        </a:p>
      </dsp:txBody>
      <dsp:txXfrm>
        <a:off x="50489" y="1170563"/>
        <a:ext cx="6153746" cy="933302"/>
      </dsp:txXfrm>
    </dsp:sp>
    <dsp:sp modelId="{CBB43886-5A31-42A6-A8A9-5089A3159E73}">
      <dsp:nvSpPr>
        <dsp:cNvPr id="0" name=""/>
        <dsp:cNvSpPr/>
      </dsp:nvSpPr>
      <dsp:spPr>
        <a:xfrm>
          <a:off x="0" y="2229234"/>
          <a:ext cx="6254724" cy="1034280"/>
        </a:xfrm>
        <a:prstGeom prst="roundRect">
          <a:avLst/>
        </a:prstGeom>
        <a:solidFill>
          <a:schemeClr val="accent2">
            <a:hueOff val="-762398"/>
            <a:satOff val="-331"/>
            <a:lumOff val="-696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i-NZ" sz="2600" kern="1200" dirty="0"/>
            <a:t>Our whare needs our help to provide a healthy environment</a:t>
          </a:r>
          <a:endParaRPr lang="en-US" sz="2600" kern="1200" dirty="0"/>
        </a:p>
      </dsp:txBody>
      <dsp:txXfrm>
        <a:off x="50489" y="2279723"/>
        <a:ext cx="6153746" cy="933302"/>
      </dsp:txXfrm>
    </dsp:sp>
    <dsp:sp modelId="{4E685244-2857-465E-9267-1C183C82DC15}">
      <dsp:nvSpPr>
        <dsp:cNvPr id="0" name=""/>
        <dsp:cNvSpPr/>
      </dsp:nvSpPr>
      <dsp:spPr>
        <a:xfrm>
          <a:off x="0" y="3338394"/>
          <a:ext cx="6254724" cy="1034280"/>
        </a:xfrm>
        <a:prstGeom prst="roundRect">
          <a:avLst/>
        </a:prstGeom>
        <a:solidFill>
          <a:schemeClr val="accent2">
            <a:hueOff val="-1143597"/>
            <a:satOff val="-497"/>
            <a:lumOff val="-1044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i-NZ" sz="2600" kern="1200"/>
            <a:t>Everything is connected, we are part of the natural world</a:t>
          </a:r>
          <a:endParaRPr lang="en-US" sz="2600" kern="1200"/>
        </a:p>
      </dsp:txBody>
      <dsp:txXfrm>
        <a:off x="50489" y="3388883"/>
        <a:ext cx="6153746" cy="933302"/>
      </dsp:txXfrm>
    </dsp:sp>
    <dsp:sp modelId="{89AA280A-F7F0-4910-A3A6-B7A6EE5265E2}">
      <dsp:nvSpPr>
        <dsp:cNvPr id="0" name=""/>
        <dsp:cNvSpPr/>
      </dsp:nvSpPr>
      <dsp:spPr>
        <a:xfrm>
          <a:off x="0" y="4447555"/>
          <a:ext cx="6254724" cy="1034280"/>
        </a:xfrm>
        <a:prstGeom prst="roundRect">
          <a:avLst/>
        </a:prstGeom>
        <a:solidFill>
          <a:schemeClr val="accent2">
            <a:hueOff val="-1524796"/>
            <a:satOff val="-662"/>
            <a:lumOff val="-1392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mi-NZ" sz="2600" kern="1200"/>
            <a:t>What we do matters </a:t>
          </a:r>
          <a:endParaRPr lang="en-US" sz="2600" kern="1200"/>
        </a:p>
      </dsp:txBody>
      <dsp:txXfrm>
        <a:off x="50489" y="4498044"/>
        <a:ext cx="6153746" cy="9333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FC5BB-F037-4B11-A61C-3D3D00176440}">
      <dsp:nvSpPr>
        <dsp:cNvPr id="0" name=""/>
        <dsp:cNvSpPr/>
      </dsp:nvSpPr>
      <dsp:spPr>
        <a:xfrm>
          <a:off x="252704" y="136931"/>
          <a:ext cx="1356750" cy="13567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282A2-79D9-4BF9-BAF7-85ECA6E7F5B7}">
      <dsp:nvSpPr>
        <dsp:cNvPr id="0" name=""/>
        <dsp:cNvSpPr/>
      </dsp:nvSpPr>
      <dsp:spPr>
        <a:xfrm>
          <a:off x="537622" y="421848"/>
          <a:ext cx="786915" cy="7869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658855-E170-4A17-A579-EF959F9CFA51}">
      <dsp:nvSpPr>
        <dsp:cNvPr id="0" name=""/>
        <dsp:cNvSpPr/>
      </dsp:nvSpPr>
      <dsp:spPr>
        <a:xfrm>
          <a:off x="1900188" y="136931"/>
          <a:ext cx="3198055" cy="135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mi-NZ" sz="1800" kern="1200"/>
            <a:t>‘Spring’ clean wardrobes, making sure any good quality, clean clothes that are no longer wanted, to go charity shops, donate to Woman</a:t>
          </a:r>
          <a:r>
            <a:rPr lang="en-NZ" sz="1800" kern="1200"/>
            <a:t>’s Refuge</a:t>
          </a:r>
          <a:endParaRPr lang="en-US" sz="1800" kern="1200"/>
        </a:p>
      </dsp:txBody>
      <dsp:txXfrm>
        <a:off x="1900188" y="136931"/>
        <a:ext cx="3198055" cy="1356750"/>
      </dsp:txXfrm>
    </dsp:sp>
    <dsp:sp modelId="{7C012571-ABF9-41B7-B64B-B33E4F55F7AB}">
      <dsp:nvSpPr>
        <dsp:cNvPr id="0" name=""/>
        <dsp:cNvSpPr/>
      </dsp:nvSpPr>
      <dsp:spPr>
        <a:xfrm>
          <a:off x="5655480" y="136931"/>
          <a:ext cx="1356750" cy="13567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EED41-7137-441D-A64B-8B4B0504E635}">
      <dsp:nvSpPr>
        <dsp:cNvPr id="0" name=""/>
        <dsp:cNvSpPr/>
      </dsp:nvSpPr>
      <dsp:spPr>
        <a:xfrm>
          <a:off x="5940398" y="421848"/>
          <a:ext cx="786915" cy="7869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E81392-A796-4084-B572-3DB78F078CE7}">
      <dsp:nvSpPr>
        <dsp:cNvPr id="0" name=""/>
        <dsp:cNvSpPr/>
      </dsp:nvSpPr>
      <dsp:spPr>
        <a:xfrm>
          <a:off x="7302964" y="136931"/>
          <a:ext cx="3198055" cy="135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NZ" sz="1800" kern="1200"/>
            <a:t>The SPCA accepts old towels, sheets, duvet covers and blankets (especially polar fleece)</a:t>
          </a:r>
          <a:endParaRPr lang="en-US" sz="1800" kern="1200"/>
        </a:p>
      </dsp:txBody>
      <dsp:txXfrm>
        <a:off x="7302964" y="136931"/>
        <a:ext cx="3198055" cy="1356750"/>
      </dsp:txXfrm>
    </dsp:sp>
    <dsp:sp modelId="{DD17737F-5A93-4E97-A56E-F27875701D04}">
      <dsp:nvSpPr>
        <dsp:cNvPr id="0" name=""/>
        <dsp:cNvSpPr/>
      </dsp:nvSpPr>
      <dsp:spPr>
        <a:xfrm>
          <a:off x="252704" y="2105551"/>
          <a:ext cx="1356750" cy="13567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6677E6-7A83-47EF-96C5-52EAE2393698}">
      <dsp:nvSpPr>
        <dsp:cNvPr id="0" name=""/>
        <dsp:cNvSpPr/>
      </dsp:nvSpPr>
      <dsp:spPr>
        <a:xfrm>
          <a:off x="537622" y="2390469"/>
          <a:ext cx="786915" cy="7869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ECF9F4-F929-401E-B6EA-3440EB30245D}">
      <dsp:nvSpPr>
        <dsp:cNvPr id="0" name=""/>
        <dsp:cNvSpPr/>
      </dsp:nvSpPr>
      <dsp:spPr>
        <a:xfrm>
          <a:off x="1900188" y="2105551"/>
          <a:ext cx="3198055" cy="135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NZ" sz="1800" kern="1200"/>
            <a:t>Lots of migrant families start out with very little therefore good quality kitchen items &amp; furniture can go to charity shops</a:t>
          </a:r>
          <a:endParaRPr lang="en-US" sz="1800" kern="1200"/>
        </a:p>
      </dsp:txBody>
      <dsp:txXfrm>
        <a:off x="1900188" y="2105551"/>
        <a:ext cx="3198055" cy="1356750"/>
      </dsp:txXfrm>
    </dsp:sp>
    <dsp:sp modelId="{3127C209-D1D8-4416-806D-0219826A0321}">
      <dsp:nvSpPr>
        <dsp:cNvPr id="0" name=""/>
        <dsp:cNvSpPr/>
      </dsp:nvSpPr>
      <dsp:spPr>
        <a:xfrm>
          <a:off x="5655480" y="2105551"/>
          <a:ext cx="1356750" cy="135675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F1C9F5-BBD0-4A37-ABB0-8C40EA981347}">
      <dsp:nvSpPr>
        <dsp:cNvPr id="0" name=""/>
        <dsp:cNvSpPr/>
      </dsp:nvSpPr>
      <dsp:spPr>
        <a:xfrm>
          <a:off x="5940398" y="2390469"/>
          <a:ext cx="786915" cy="7869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3E9298-1D52-4C21-B8D9-0A094C9DBBCF}">
      <dsp:nvSpPr>
        <dsp:cNvPr id="0" name=""/>
        <dsp:cNvSpPr/>
      </dsp:nvSpPr>
      <dsp:spPr>
        <a:xfrm>
          <a:off x="7302964" y="2105551"/>
          <a:ext cx="3198055" cy="135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NZ" sz="1800" kern="1200"/>
            <a:t>Reduce what you buy…try to buy quality things that will last…more natural fibres for bedding and clothes, buy less single use plastic, buy less, buy well. </a:t>
          </a:r>
          <a:endParaRPr lang="en-US" sz="1800" kern="1200"/>
        </a:p>
      </dsp:txBody>
      <dsp:txXfrm>
        <a:off x="7302964" y="2105551"/>
        <a:ext cx="3198055" cy="13567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AD8A1-336C-4AB8-803A-5848863034FF}">
      <dsp:nvSpPr>
        <dsp:cNvPr id="0" name=""/>
        <dsp:cNvSpPr/>
      </dsp:nvSpPr>
      <dsp:spPr>
        <a:xfrm>
          <a:off x="0" y="14694"/>
          <a:ext cx="6254724" cy="17596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mi-NZ" sz="3200" kern="1200" dirty="0"/>
            <a:t>We know that biogenic methane is caused by decomposing food when its thrown in with general waste</a:t>
          </a:r>
          <a:endParaRPr lang="en-US" sz="3200" kern="1200" dirty="0"/>
        </a:p>
      </dsp:txBody>
      <dsp:txXfrm>
        <a:off x="85900" y="100594"/>
        <a:ext cx="6082924" cy="1587880"/>
      </dsp:txXfrm>
    </dsp:sp>
    <dsp:sp modelId="{0642AF48-2D92-4479-A81D-D865B7B5E227}">
      <dsp:nvSpPr>
        <dsp:cNvPr id="0" name=""/>
        <dsp:cNvSpPr/>
      </dsp:nvSpPr>
      <dsp:spPr>
        <a:xfrm>
          <a:off x="0" y="1866534"/>
          <a:ext cx="6254724" cy="17596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mi-NZ" sz="3200" kern="1200" dirty="0"/>
            <a:t>Food uses a lot of the earths energy to grow and produce</a:t>
          </a:r>
          <a:endParaRPr lang="en-US" sz="3200" kern="1200" dirty="0"/>
        </a:p>
      </dsp:txBody>
      <dsp:txXfrm>
        <a:off x="85900" y="1952434"/>
        <a:ext cx="6082924" cy="1587880"/>
      </dsp:txXfrm>
    </dsp:sp>
    <dsp:sp modelId="{A3A48D51-3317-4ADE-8865-F00C2C9A8211}">
      <dsp:nvSpPr>
        <dsp:cNvPr id="0" name=""/>
        <dsp:cNvSpPr/>
      </dsp:nvSpPr>
      <dsp:spPr>
        <a:xfrm>
          <a:off x="0" y="3718375"/>
          <a:ext cx="6254724" cy="17596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mi-NZ" sz="3200" kern="1200" dirty="0"/>
            <a:t>Food costs us a lot to buy, so why do we throw our money away</a:t>
          </a:r>
          <a:endParaRPr lang="en-US" sz="3200" kern="1200" dirty="0"/>
        </a:p>
      </dsp:txBody>
      <dsp:txXfrm>
        <a:off x="85900" y="3804275"/>
        <a:ext cx="6082924" cy="15878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3D07A-BAAE-4F69-8869-F5C5EB900D43}">
      <dsp:nvSpPr>
        <dsp:cNvPr id="0" name=""/>
        <dsp:cNvSpPr/>
      </dsp:nvSpPr>
      <dsp:spPr>
        <a:xfrm>
          <a:off x="769845" y="515"/>
          <a:ext cx="2358446" cy="1415067"/>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0000"/>
                <a:lumMod val="100000"/>
              </a:schemeClr>
            </a:gs>
            <a:gs pos="100000">
              <a:schemeClr val="accent5">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dirty="0"/>
            <a:t>Know the difference between use by and best before</a:t>
          </a:r>
          <a:endParaRPr lang="en-US" sz="1800" kern="1200" dirty="0"/>
        </a:p>
      </dsp:txBody>
      <dsp:txXfrm>
        <a:off x="769845" y="515"/>
        <a:ext cx="2358446" cy="1415067"/>
      </dsp:txXfrm>
    </dsp:sp>
    <dsp:sp modelId="{0D9588B9-EFEC-4D84-9B7E-9594BAA88B9D}">
      <dsp:nvSpPr>
        <dsp:cNvPr id="0" name=""/>
        <dsp:cNvSpPr/>
      </dsp:nvSpPr>
      <dsp:spPr>
        <a:xfrm>
          <a:off x="3364137" y="515"/>
          <a:ext cx="2358446" cy="1415067"/>
        </a:xfrm>
        <a:prstGeom prst="rect">
          <a:avLst/>
        </a:prstGeom>
        <a:gradFill rotWithShape="0">
          <a:gsLst>
            <a:gs pos="0">
              <a:schemeClr val="accent5">
                <a:hueOff val="540005"/>
                <a:satOff val="191"/>
                <a:lumOff val="1699"/>
                <a:alphaOff val="0"/>
                <a:tint val="97000"/>
                <a:satMod val="100000"/>
                <a:lumMod val="102000"/>
              </a:schemeClr>
            </a:gs>
            <a:gs pos="50000">
              <a:schemeClr val="accent5">
                <a:hueOff val="540005"/>
                <a:satOff val="191"/>
                <a:lumOff val="1699"/>
                <a:alphaOff val="0"/>
                <a:shade val="100000"/>
                <a:satMod val="100000"/>
                <a:lumMod val="100000"/>
              </a:schemeClr>
            </a:gs>
            <a:gs pos="100000">
              <a:schemeClr val="accent5">
                <a:hueOff val="540005"/>
                <a:satOff val="191"/>
                <a:lumOff val="1699"/>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a:t>Freeze food before its use by date to prolong its life</a:t>
          </a:r>
          <a:endParaRPr lang="en-US" sz="1800" kern="1200"/>
        </a:p>
      </dsp:txBody>
      <dsp:txXfrm>
        <a:off x="3364137" y="515"/>
        <a:ext cx="2358446" cy="1415067"/>
      </dsp:txXfrm>
    </dsp:sp>
    <dsp:sp modelId="{B5E4E8A8-7AE1-4696-A07D-2EA249CB275C}">
      <dsp:nvSpPr>
        <dsp:cNvPr id="0" name=""/>
        <dsp:cNvSpPr/>
      </dsp:nvSpPr>
      <dsp:spPr>
        <a:xfrm>
          <a:off x="5958428" y="515"/>
          <a:ext cx="2358446" cy="1415067"/>
        </a:xfrm>
        <a:prstGeom prst="rect">
          <a:avLst/>
        </a:prstGeom>
        <a:gradFill rotWithShape="0">
          <a:gsLst>
            <a:gs pos="0">
              <a:schemeClr val="accent5">
                <a:hueOff val="1080010"/>
                <a:satOff val="382"/>
                <a:lumOff val="3399"/>
                <a:alphaOff val="0"/>
                <a:tint val="97000"/>
                <a:satMod val="100000"/>
                <a:lumMod val="102000"/>
              </a:schemeClr>
            </a:gs>
            <a:gs pos="50000">
              <a:schemeClr val="accent5">
                <a:hueOff val="1080010"/>
                <a:satOff val="382"/>
                <a:lumOff val="3399"/>
                <a:alphaOff val="0"/>
                <a:shade val="100000"/>
                <a:satMod val="100000"/>
                <a:lumMod val="100000"/>
              </a:schemeClr>
            </a:gs>
            <a:gs pos="100000">
              <a:schemeClr val="accent5">
                <a:hueOff val="1080010"/>
                <a:satOff val="382"/>
                <a:lumOff val="3399"/>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dirty="0"/>
            <a:t>Best before is a guide, you can still eat food after the best before date</a:t>
          </a:r>
          <a:endParaRPr lang="en-US" sz="1800" kern="1200" dirty="0"/>
        </a:p>
      </dsp:txBody>
      <dsp:txXfrm>
        <a:off x="5958428" y="515"/>
        <a:ext cx="2358446" cy="1415067"/>
      </dsp:txXfrm>
    </dsp:sp>
    <dsp:sp modelId="{8D91E3C2-A65F-41A8-B2A4-1ED4953A232B}">
      <dsp:nvSpPr>
        <dsp:cNvPr id="0" name=""/>
        <dsp:cNvSpPr/>
      </dsp:nvSpPr>
      <dsp:spPr>
        <a:xfrm>
          <a:off x="8552719" y="515"/>
          <a:ext cx="2358446" cy="1415067"/>
        </a:xfrm>
        <a:prstGeom prst="rect">
          <a:avLst/>
        </a:prstGeom>
        <a:gradFill rotWithShape="0">
          <a:gsLst>
            <a:gs pos="0">
              <a:schemeClr val="accent5">
                <a:hueOff val="1620015"/>
                <a:satOff val="573"/>
                <a:lumOff val="5098"/>
                <a:alphaOff val="0"/>
                <a:tint val="97000"/>
                <a:satMod val="100000"/>
                <a:lumMod val="102000"/>
              </a:schemeClr>
            </a:gs>
            <a:gs pos="50000">
              <a:schemeClr val="accent5">
                <a:hueOff val="1620015"/>
                <a:satOff val="573"/>
                <a:lumOff val="5098"/>
                <a:alphaOff val="0"/>
                <a:shade val="100000"/>
                <a:satMod val="100000"/>
                <a:lumMod val="100000"/>
              </a:schemeClr>
            </a:gs>
            <a:gs pos="100000">
              <a:schemeClr val="accent5">
                <a:hueOff val="1620015"/>
                <a:satOff val="573"/>
                <a:lumOff val="5098"/>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a:t>Store food correctly so it doesn’t spoil</a:t>
          </a:r>
          <a:endParaRPr lang="en-US" sz="1800" kern="1200"/>
        </a:p>
      </dsp:txBody>
      <dsp:txXfrm>
        <a:off x="8552719" y="515"/>
        <a:ext cx="2358446" cy="1415067"/>
      </dsp:txXfrm>
    </dsp:sp>
    <dsp:sp modelId="{666B3274-2737-49D0-84C1-618184ED3DE0}">
      <dsp:nvSpPr>
        <dsp:cNvPr id="0" name=""/>
        <dsp:cNvSpPr/>
      </dsp:nvSpPr>
      <dsp:spPr>
        <a:xfrm>
          <a:off x="769845" y="1651428"/>
          <a:ext cx="2358446" cy="1415067"/>
        </a:xfrm>
        <a:prstGeom prst="rect">
          <a:avLst/>
        </a:prstGeom>
        <a:gradFill rotWithShape="0">
          <a:gsLst>
            <a:gs pos="0">
              <a:schemeClr val="accent5">
                <a:hueOff val="2160020"/>
                <a:satOff val="764"/>
                <a:lumOff val="6797"/>
                <a:alphaOff val="0"/>
                <a:tint val="97000"/>
                <a:satMod val="100000"/>
                <a:lumMod val="102000"/>
              </a:schemeClr>
            </a:gs>
            <a:gs pos="50000">
              <a:schemeClr val="accent5">
                <a:hueOff val="2160020"/>
                <a:satOff val="764"/>
                <a:lumOff val="6797"/>
                <a:alphaOff val="0"/>
                <a:shade val="100000"/>
                <a:satMod val="100000"/>
                <a:lumMod val="100000"/>
              </a:schemeClr>
            </a:gs>
            <a:gs pos="100000">
              <a:schemeClr val="accent5">
                <a:hueOff val="2160020"/>
                <a:satOff val="764"/>
                <a:lumOff val="6797"/>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a:t>Plan your food spend and try not to shop hungry</a:t>
          </a:r>
          <a:endParaRPr lang="en-US" sz="1800" kern="1200"/>
        </a:p>
      </dsp:txBody>
      <dsp:txXfrm>
        <a:off x="769845" y="1651428"/>
        <a:ext cx="2358446" cy="1415067"/>
      </dsp:txXfrm>
    </dsp:sp>
    <dsp:sp modelId="{0AD34004-C742-48BB-B523-FB9AD74BC23A}">
      <dsp:nvSpPr>
        <dsp:cNvPr id="0" name=""/>
        <dsp:cNvSpPr/>
      </dsp:nvSpPr>
      <dsp:spPr>
        <a:xfrm>
          <a:off x="3364137" y="1651428"/>
          <a:ext cx="2358446" cy="1415067"/>
        </a:xfrm>
        <a:prstGeom prst="rect">
          <a:avLst/>
        </a:prstGeom>
        <a:gradFill rotWithShape="0">
          <a:gsLst>
            <a:gs pos="0">
              <a:schemeClr val="accent5">
                <a:hueOff val="2700025"/>
                <a:satOff val="954"/>
                <a:lumOff val="8497"/>
                <a:alphaOff val="0"/>
                <a:tint val="97000"/>
                <a:satMod val="100000"/>
                <a:lumMod val="102000"/>
              </a:schemeClr>
            </a:gs>
            <a:gs pos="50000">
              <a:schemeClr val="accent5">
                <a:hueOff val="2700025"/>
                <a:satOff val="954"/>
                <a:lumOff val="8497"/>
                <a:alphaOff val="0"/>
                <a:shade val="100000"/>
                <a:satMod val="100000"/>
                <a:lumMod val="100000"/>
              </a:schemeClr>
            </a:gs>
            <a:gs pos="100000">
              <a:schemeClr val="accent5">
                <a:hueOff val="2700025"/>
                <a:satOff val="954"/>
                <a:lumOff val="8497"/>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dirty="0"/>
            <a:t>Keep a container in the fridge for garlic, onion and carrot skins, bits of celery, for homemade stock</a:t>
          </a:r>
          <a:endParaRPr lang="en-US" sz="1800" kern="1200" dirty="0"/>
        </a:p>
      </dsp:txBody>
      <dsp:txXfrm>
        <a:off x="3364137" y="1651428"/>
        <a:ext cx="2358446" cy="1415067"/>
      </dsp:txXfrm>
    </dsp:sp>
    <dsp:sp modelId="{BF7B429D-2DAC-4A97-942D-F4F98F22DDDE}">
      <dsp:nvSpPr>
        <dsp:cNvPr id="0" name=""/>
        <dsp:cNvSpPr/>
      </dsp:nvSpPr>
      <dsp:spPr>
        <a:xfrm>
          <a:off x="5958428" y="1651428"/>
          <a:ext cx="2358446" cy="1415067"/>
        </a:xfrm>
        <a:prstGeom prst="rect">
          <a:avLst/>
        </a:prstGeom>
        <a:gradFill rotWithShape="0">
          <a:gsLst>
            <a:gs pos="0">
              <a:schemeClr val="accent5">
                <a:hueOff val="3240030"/>
                <a:satOff val="1145"/>
                <a:lumOff val="10196"/>
                <a:alphaOff val="0"/>
                <a:tint val="97000"/>
                <a:satMod val="100000"/>
                <a:lumMod val="102000"/>
              </a:schemeClr>
            </a:gs>
            <a:gs pos="50000">
              <a:schemeClr val="accent5">
                <a:hueOff val="3240030"/>
                <a:satOff val="1145"/>
                <a:lumOff val="10196"/>
                <a:alphaOff val="0"/>
                <a:shade val="100000"/>
                <a:satMod val="100000"/>
                <a:lumMod val="100000"/>
              </a:schemeClr>
            </a:gs>
            <a:gs pos="100000">
              <a:schemeClr val="accent5">
                <a:hueOff val="3240030"/>
                <a:satOff val="1145"/>
                <a:lumOff val="10196"/>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a:t>Use leftovers for lunch </a:t>
          </a:r>
          <a:endParaRPr lang="en-US" sz="1800" kern="1200"/>
        </a:p>
      </dsp:txBody>
      <dsp:txXfrm>
        <a:off x="5958428" y="1651428"/>
        <a:ext cx="2358446" cy="1415067"/>
      </dsp:txXfrm>
    </dsp:sp>
    <dsp:sp modelId="{6EA96669-695E-45CB-8CE0-08F77F7E7B54}">
      <dsp:nvSpPr>
        <dsp:cNvPr id="0" name=""/>
        <dsp:cNvSpPr/>
      </dsp:nvSpPr>
      <dsp:spPr>
        <a:xfrm>
          <a:off x="8552719" y="1651428"/>
          <a:ext cx="2358446" cy="1415067"/>
        </a:xfrm>
        <a:prstGeom prst="rect">
          <a:avLst/>
        </a:prstGeom>
        <a:gradFill rotWithShape="0">
          <a:gsLst>
            <a:gs pos="0">
              <a:schemeClr val="accent5">
                <a:hueOff val="3780035"/>
                <a:satOff val="1336"/>
                <a:lumOff val="11895"/>
                <a:alphaOff val="0"/>
                <a:tint val="97000"/>
                <a:satMod val="100000"/>
                <a:lumMod val="102000"/>
              </a:schemeClr>
            </a:gs>
            <a:gs pos="50000">
              <a:schemeClr val="accent5">
                <a:hueOff val="3780035"/>
                <a:satOff val="1336"/>
                <a:lumOff val="11895"/>
                <a:alphaOff val="0"/>
                <a:shade val="100000"/>
                <a:satMod val="100000"/>
                <a:lumMod val="100000"/>
              </a:schemeClr>
            </a:gs>
            <a:gs pos="100000">
              <a:schemeClr val="accent5">
                <a:hueOff val="3780035"/>
                <a:satOff val="1336"/>
                <a:lumOff val="11895"/>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a:t>Use bread custs </a:t>
          </a:r>
          <a:endParaRPr lang="en-US" sz="1800" kern="1200"/>
        </a:p>
      </dsp:txBody>
      <dsp:txXfrm>
        <a:off x="8552719" y="1651428"/>
        <a:ext cx="2358446" cy="1415067"/>
      </dsp:txXfrm>
    </dsp:sp>
    <dsp:sp modelId="{9AC9CBCF-1D98-490B-8349-C4872F8AB876}">
      <dsp:nvSpPr>
        <dsp:cNvPr id="0" name=""/>
        <dsp:cNvSpPr/>
      </dsp:nvSpPr>
      <dsp:spPr>
        <a:xfrm>
          <a:off x="3364137" y="3302341"/>
          <a:ext cx="2358446" cy="1415067"/>
        </a:xfrm>
        <a:prstGeom prst="rect">
          <a:avLst/>
        </a:prstGeom>
        <a:gradFill rotWithShape="0">
          <a:gsLst>
            <a:gs pos="0">
              <a:schemeClr val="accent5">
                <a:hueOff val="4320040"/>
                <a:satOff val="1527"/>
                <a:lumOff val="13595"/>
                <a:alphaOff val="0"/>
                <a:tint val="97000"/>
                <a:satMod val="100000"/>
                <a:lumMod val="102000"/>
              </a:schemeClr>
            </a:gs>
            <a:gs pos="50000">
              <a:schemeClr val="accent5">
                <a:hueOff val="4320040"/>
                <a:satOff val="1527"/>
                <a:lumOff val="13595"/>
                <a:alphaOff val="0"/>
                <a:shade val="100000"/>
                <a:satMod val="100000"/>
                <a:lumMod val="100000"/>
              </a:schemeClr>
            </a:gs>
            <a:gs pos="100000">
              <a:schemeClr val="accent5">
                <a:hueOff val="4320040"/>
                <a:satOff val="1527"/>
                <a:lumOff val="13595"/>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dirty="0"/>
            <a:t>Before you buy more food, do a fridge clean up and eat what’s in there first</a:t>
          </a:r>
          <a:endParaRPr lang="en-NZ" sz="1800" kern="1200" dirty="0"/>
        </a:p>
      </dsp:txBody>
      <dsp:txXfrm>
        <a:off x="3364137" y="3302341"/>
        <a:ext cx="2358446" cy="1415067"/>
      </dsp:txXfrm>
    </dsp:sp>
    <dsp:sp modelId="{8298A045-2718-40F6-ACB2-8A56702C7446}">
      <dsp:nvSpPr>
        <dsp:cNvPr id="0" name=""/>
        <dsp:cNvSpPr/>
      </dsp:nvSpPr>
      <dsp:spPr>
        <a:xfrm>
          <a:off x="5958428" y="3302341"/>
          <a:ext cx="2358446" cy="1415067"/>
        </a:xfrm>
        <a:prstGeom prst="rect">
          <a:avLst/>
        </a:prstGeom>
        <a:gradFill rotWithShape="0">
          <a:gsLst>
            <a:gs pos="0">
              <a:schemeClr val="accent5">
                <a:hueOff val="4860045"/>
                <a:satOff val="1718"/>
                <a:lumOff val="15294"/>
                <a:alphaOff val="0"/>
                <a:tint val="97000"/>
                <a:satMod val="100000"/>
                <a:lumMod val="102000"/>
              </a:schemeClr>
            </a:gs>
            <a:gs pos="50000">
              <a:schemeClr val="accent5">
                <a:hueOff val="4860045"/>
                <a:satOff val="1718"/>
                <a:lumOff val="15294"/>
                <a:alphaOff val="0"/>
                <a:shade val="100000"/>
                <a:satMod val="100000"/>
                <a:lumMod val="100000"/>
              </a:schemeClr>
            </a:gs>
            <a:gs pos="100000">
              <a:schemeClr val="accent5">
                <a:hueOff val="4860045"/>
                <a:satOff val="1718"/>
                <a:lumOff val="15294"/>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mi-NZ" sz="1800" kern="1200" dirty="0"/>
            <a:t>Anything you can’t eat, compost or feed to the chickens</a:t>
          </a:r>
          <a:endParaRPr lang="en-US" sz="1800" kern="1200" dirty="0"/>
        </a:p>
      </dsp:txBody>
      <dsp:txXfrm>
        <a:off x="5958428" y="3302341"/>
        <a:ext cx="2358446" cy="141506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3E9BC-1982-40BC-B802-7F2BA655929B}">
      <dsp:nvSpPr>
        <dsp:cNvPr id="0" name=""/>
        <dsp:cNvSpPr/>
      </dsp:nvSpPr>
      <dsp:spPr>
        <a:xfrm>
          <a:off x="0" y="4801"/>
          <a:ext cx="6871447" cy="10226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A25E6-6852-4C2F-8B31-A8E84EF0E0D9}">
      <dsp:nvSpPr>
        <dsp:cNvPr id="0" name=""/>
        <dsp:cNvSpPr/>
      </dsp:nvSpPr>
      <dsp:spPr>
        <a:xfrm>
          <a:off x="309341" y="234889"/>
          <a:ext cx="562439" cy="5624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C4469D-F09E-46DE-848A-5877ADB1DDA8}">
      <dsp:nvSpPr>
        <dsp:cNvPr id="0" name=""/>
        <dsp:cNvSpPr/>
      </dsp:nvSpPr>
      <dsp:spPr>
        <a:xfrm>
          <a:off x="1181122" y="4801"/>
          <a:ext cx="5690324" cy="102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27" tIns="108227" rIns="108227" bIns="108227" numCol="1" spcCol="1270" anchor="ctr" anchorCtr="0">
          <a:noAutofit/>
        </a:bodyPr>
        <a:lstStyle/>
        <a:p>
          <a:pPr marL="0" lvl="0" indent="0" algn="l" defTabSz="755650">
            <a:lnSpc>
              <a:spcPct val="100000"/>
            </a:lnSpc>
            <a:spcBef>
              <a:spcPct val="0"/>
            </a:spcBef>
            <a:spcAft>
              <a:spcPct val="35000"/>
            </a:spcAft>
            <a:buNone/>
          </a:pPr>
          <a:r>
            <a:rPr lang="en-NZ" sz="1700" kern="1200"/>
            <a:t>We all buy too much stuff. Stuff on sale, stuff we think we’ll use but don’t, stuff that’s in fashion…we need to stop buying so much stuff.</a:t>
          </a:r>
          <a:endParaRPr lang="en-US" sz="1700" kern="1200"/>
        </a:p>
      </dsp:txBody>
      <dsp:txXfrm>
        <a:off x="1181122" y="4801"/>
        <a:ext cx="5690324" cy="1022617"/>
      </dsp:txXfrm>
    </dsp:sp>
    <dsp:sp modelId="{8686055D-C9C8-456A-AC3E-876160731701}">
      <dsp:nvSpPr>
        <dsp:cNvPr id="0" name=""/>
        <dsp:cNvSpPr/>
      </dsp:nvSpPr>
      <dsp:spPr>
        <a:xfrm>
          <a:off x="0" y="1283072"/>
          <a:ext cx="6871447" cy="10226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90B2A0-0A6B-4748-B4DA-C1EA3B192855}">
      <dsp:nvSpPr>
        <dsp:cNvPr id="0" name=""/>
        <dsp:cNvSpPr/>
      </dsp:nvSpPr>
      <dsp:spPr>
        <a:xfrm>
          <a:off x="309341" y="1513161"/>
          <a:ext cx="562439" cy="5624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C2DDF7-D81F-4D6E-A334-B10102236F1F}">
      <dsp:nvSpPr>
        <dsp:cNvPr id="0" name=""/>
        <dsp:cNvSpPr/>
      </dsp:nvSpPr>
      <dsp:spPr>
        <a:xfrm>
          <a:off x="1181122" y="1283072"/>
          <a:ext cx="5690324" cy="102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27" tIns="108227" rIns="108227" bIns="108227" numCol="1" spcCol="1270" anchor="ctr" anchorCtr="0">
          <a:noAutofit/>
        </a:bodyPr>
        <a:lstStyle/>
        <a:p>
          <a:pPr marL="0" lvl="0" indent="0" algn="l" defTabSz="755650">
            <a:lnSpc>
              <a:spcPct val="100000"/>
            </a:lnSpc>
            <a:spcBef>
              <a:spcPct val="0"/>
            </a:spcBef>
            <a:spcAft>
              <a:spcPct val="35000"/>
            </a:spcAft>
            <a:buNone/>
          </a:pPr>
          <a:r>
            <a:rPr lang="en-NZ" sz="1700" kern="1200" dirty="0"/>
            <a:t>Clutter inside our house can have a negative impact on our house and health, give away what you don’t use or need. </a:t>
          </a:r>
          <a:endParaRPr lang="en-US" sz="1700" kern="1200" dirty="0"/>
        </a:p>
      </dsp:txBody>
      <dsp:txXfrm>
        <a:off x="1181122" y="1283072"/>
        <a:ext cx="5690324" cy="1022617"/>
      </dsp:txXfrm>
    </dsp:sp>
    <dsp:sp modelId="{3F0B2FA6-ACF9-42CA-A29F-B18DF2A82135}">
      <dsp:nvSpPr>
        <dsp:cNvPr id="0" name=""/>
        <dsp:cNvSpPr/>
      </dsp:nvSpPr>
      <dsp:spPr>
        <a:xfrm>
          <a:off x="0" y="2561343"/>
          <a:ext cx="6871447" cy="10226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03F784-5E97-47E5-A1F1-24D8D77CF437}">
      <dsp:nvSpPr>
        <dsp:cNvPr id="0" name=""/>
        <dsp:cNvSpPr/>
      </dsp:nvSpPr>
      <dsp:spPr>
        <a:xfrm>
          <a:off x="309341" y="2791432"/>
          <a:ext cx="562439" cy="5624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D28921-E0AF-46DE-9AB1-877FBFDD0ED9}">
      <dsp:nvSpPr>
        <dsp:cNvPr id="0" name=""/>
        <dsp:cNvSpPr/>
      </dsp:nvSpPr>
      <dsp:spPr>
        <a:xfrm>
          <a:off x="1181122" y="2561343"/>
          <a:ext cx="5690324" cy="102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27" tIns="108227" rIns="108227" bIns="108227" numCol="1" spcCol="1270" anchor="ctr" anchorCtr="0">
          <a:noAutofit/>
        </a:bodyPr>
        <a:lstStyle/>
        <a:p>
          <a:pPr marL="0" lvl="0" indent="0" algn="l" defTabSz="755650">
            <a:lnSpc>
              <a:spcPct val="100000"/>
            </a:lnSpc>
            <a:spcBef>
              <a:spcPct val="0"/>
            </a:spcBef>
            <a:spcAft>
              <a:spcPct val="35000"/>
            </a:spcAft>
            <a:buNone/>
          </a:pPr>
          <a:r>
            <a:rPr lang="en-NZ" sz="1700" kern="1200"/>
            <a:t>Throwing food away is a waste. Compost any food you can’t eat.</a:t>
          </a:r>
          <a:endParaRPr lang="en-US" sz="1700" kern="1200"/>
        </a:p>
      </dsp:txBody>
      <dsp:txXfrm>
        <a:off x="1181122" y="2561343"/>
        <a:ext cx="5690324" cy="1022617"/>
      </dsp:txXfrm>
    </dsp:sp>
    <dsp:sp modelId="{C36CCD8E-B8CE-4F52-AB93-0A86FEC19936}">
      <dsp:nvSpPr>
        <dsp:cNvPr id="0" name=""/>
        <dsp:cNvSpPr/>
      </dsp:nvSpPr>
      <dsp:spPr>
        <a:xfrm>
          <a:off x="0" y="3839615"/>
          <a:ext cx="6871447" cy="10226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7E67D1-C184-4679-B394-E85685A8B2DE}">
      <dsp:nvSpPr>
        <dsp:cNvPr id="0" name=""/>
        <dsp:cNvSpPr/>
      </dsp:nvSpPr>
      <dsp:spPr>
        <a:xfrm>
          <a:off x="309341" y="4069704"/>
          <a:ext cx="562439" cy="5624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539243-D870-43FF-AAD8-196E6A5E3696}">
      <dsp:nvSpPr>
        <dsp:cNvPr id="0" name=""/>
        <dsp:cNvSpPr/>
      </dsp:nvSpPr>
      <dsp:spPr>
        <a:xfrm>
          <a:off x="1181122" y="3839615"/>
          <a:ext cx="5690324" cy="102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27" tIns="108227" rIns="108227" bIns="108227" numCol="1" spcCol="1270" anchor="ctr" anchorCtr="0">
          <a:noAutofit/>
        </a:bodyPr>
        <a:lstStyle/>
        <a:p>
          <a:pPr marL="0" lvl="0" indent="0" algn="l" defTabSz="755650">
            <a:lnSpc>
              <a:spcPct val="100000"/>
            </a:lnSpc>
            <a:spcBef>
              <a:spcPct val="0"/>
            </a:spcBef>
            <a:spcAft>
              <a:spcPct val="35000"/>
            </a:spcAft>
            <a:buNone/>
          </a:pPr>
          <a:r>
            <a:rPr lang="en-NZ" sz="1700" kern="1200"/>
            <a:t>A lot of plastics can be recycled in Tauranga.</a:t>
          </a:r>
          <a:endParaRPr lang="en-US" sz="1700" kern="1200"/>
        </a:p>
      </dsp:txBody>
      <dsp:txXfrm>
        <a:off x="1181122" y="3839615"/>
        <a:ext cx="5690324" cy="1022617"/>
      </dsp:txXfrm>
    </dsp:sp>
    <dsp:sp modelId="{55901AE7-DA9C-42FD-9DAB-B5295F2D3120}">
      <dsp:nvSpPr>
        <dsp:cNvPr id="0" name=""/>
        <dsp:cNvSpPr/>
      </dsp:nvSpPr>
      <dsp:spPr>
        <a:xfrm>
          <a:off x="0" y="5117886"/>
          <a:ext cx="6871447" cy="102261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CA1569-8D03-42F1-AF2E-E7695BD13C22}">
      <dsp:nvSpPr>
        <dsp:cNvPr id="0" name=""/>
        <dsp:cNvSpPr/>
      </dsp:nvSpPr>
      <dsp:spPr>
        <a:xfrm>
          <a:off x="309341" y="5347975"/>
          <a:ext cx="562439" cy="5624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43C6A4-3D3D-49DF-B09D-4E4C797AE206}">
      <dsp:nvSpPr>
        <dsp:cNvPr id="0" name=""/>
        <dsp:cNvSpPr/>
      </dsp:nvSpPr>
      <dsp:spPr>
        <a:xfrm>
          <a:off x="1181122" y="5117886"/>
          <a:ext cx="5690324" cy="1022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27" tIns="108227" rIns="108227" bIns="108227" numCol="1" spcCol="1270" anchor="ctr" anchorCtr="0">
          <a:noAutofit/>
        </a:bodyPr>
        <a:lstStyle/>
        <a:p>
          <a:pPr marL="0" lvl="0" indent="0" algn="l" defTabSz="755650">
            <a:lnSpc>
              <a:spcPct val="100000"/>
            </a:lnSpc>
            <a:spcBef>
              <a:spcPct val="0"/>
            </a:spcBef>
            <a:spcAft>
              <a:spcPct val="35000"/>
            </a:spcAft>
            <a:buNone/>
          </a:pPr>
          <a:r>
            <a:rPr lang="en-NZ" sz="1700" kern="1200"/>
            <a:t>E-Waste and small electrical appliances can also be recycled </a:t>
          </a:r>
          <a:endParaRPr lang="en-US" sz="1700" kern="1200"/>
        </a:p>
      </dsp:txBody>
      <dsp:txXfrm>
        <a:off x="1181122" y="5117886"/>
        <a:ext cx="5690324" cy="10226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FDC036-2DF4-4006-B508-21A3AAD458C6}">
      <dsp:nvSpPr>
        <dsp:cNvPr id="0" name=""/>
        <dsp:cNvSpPr/>
      </dsp:nvSpPr>
      <dsp:spPr>
        <a:xfrm>
          <a:off x="294309" y="1141"/>
          <a:ext cx="1882426" cy="1129456"/>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0000"/>
                <a:lumMod val="100000"/>
              </a:schemeClr>
            </a:gs>
            <a:gs pos="100000">
              <a:schemeClr val="accent2">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dirty="0"/>
            <a:t>Fridges</a:t>
          </a:r>
          <a:endParaRPr lang="en-US" sz="2900" kern="1200" dirty="0"/>
        </a:p>
      </dsp:txBody>
      <dsp:txXfrm>
        <a:off x="294309" y="1141"/>
        <a:ext cx="1882426" cy="1129456"/>
      </dsp:txXfrm>
    </dsp:sp>
    <dsp:sp modelId="{989E4F38-A01D-41CA-9ED1-65B393437260}">
      <dsp:nvSpPr>
        <dsp:cNvPr id="0" name=""/>
        <dsp:cNvSpPr/>
      </dsp:nvSpPr>
      <dsp:spPr>
        <a:xfrm>
          <a:off x="2364979" y="1141"/>
          <a:ext cx="1882426" cy="1129456"/>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mi-NZ" sz="2900" kern="1200" dirty="0"/>
            <a:t>Freezers	</a:t>
          </a:r>
          <a:endParaRPr lang="en-NZ" sz="2900" kern="1200" dirty="0"/>
        </a:p>
      </dsp:txBody>
      <dsp:txXfrm>
        <a:off x="2364979" y="1141"/>
        <a:ext cx="1882426" cy="1129456"/>
      </dsp:txXfrm>
    </dsp:sp>
    <dsp:sp modelId="{8E58AE8E-8157-435F-A948-9B601D69CC7C}">
      <dsp:nvSpPr>
        <dsp:cNvPr id="0" name=""/>
        <dsp:cNvSpPr/>
      </dsp:nvSpPr>
      <dsp:spPr>
        <a:xfrm>
          <a:off x="4435649" y="1141"/>
          <a:ext cx="1882426" cy="1129456"/>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0000"/>
                <a:lumMod val="100000"/>
              </a:schemeClr>
            </a:gs>
            <a:gs pos="100000">
              <a:schemeClr val="accent4">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mi-NZ" sz="2900" kern="1200" dirty="0"/>
            <a:t>Washing machines</a:t>
          </a:r>
          <a:endParaRPr lang="en-NZ" sz="2900" kern="1200" dirty="0"/>
        </a:p>
      </dsp:txBody>
      <dsp:txXfrm>
        <a:off x="4435649" y="1141"/>
        <a:ext cx="1882426" cy="1129456"/>
      </dsp:txXfrm>
    </dsp:sp>
    <dsp:sp modelId="{67BE0E0E-1A50-47F5-A456-17163E207F9D}">
      <dsp:nvSpPr>
        <dsp:cNvPr id="0" name=""/>
        <dsp:cNvSpPr/>
      </dsp:nvSpPr>
      <dsp:spPr>
        <a:xfrm>
          <a:off x="6506318" y="1141"/>
          <a:ext cx="1882426" cy="1129456"/>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0000"/>
                <a:lumMod val="100000"/>
              </a:schemeClr>
            </a:gs>
            <a:gs pos="100000">
              <a:schemeClr val="accent5">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mi-NZ" sz="2900" kern="1200" dirty="0"/>
            <a:t>Driers</a:t>
          </a:r>
          <a:endParaRPr lang="en-NZ" sz="2900" kern="1200" dirty="0"/>
        </a:p>
      </dsp:txBody>
      <dsp:txXfrm>
        <a:off x="6506318" y="1141"/>
        <a:ext cx="1882426" cy="1129456"/>
      </dsp:txXfrm>
    </dsp:sp>
    <dsp:sp modelId="{DC724865-A0DC-4D5A-B1B3-C05F791511C5}">
      <dsp:nvSpPr>
        <dsp:cNvPr id="0" name=""/>
        <dsp:cNvSpPr/>
      </dsp:nvSpPr>
      <dsp:spPr>
        <a:xfrm>
          <a:off x="8576988" y="1141"/>
          <a:ext cx="1882426" cy="1129456"/>
        </a:xfrm>
        <a:prstGeom prst="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0000"/>
                <a:lumMod val="100000"/>
              </a:schemeClr>
            </a:gs>
            <a:gs pos="100000">
              <a:schemeClr val="accent6">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a:t>Mattresses</a:t>
          </a:r>
          <a:endParaRPr lang="en-US" sz="2900" kern="1200"/>
        </a:p>
      </dsp:txBody>
      <dsp:txXfrm>
        <a:off x="8576988" y="1141"/>
        <a:ext cx="1882426" cy="1129456"/>
      </dsp:txXfrm>
    </dsp:sp>
    <dsp:sp modelId="{4B253190-5B5A-4E2C-BC5E-88A93854365B}">
      <dsp:nvSpPr>
        <dsp:cNvPr id="0" name=""/>
        <dsp:cNvSpPr/>
      </dsp:nvSpPr>
      <dsp:spPr>
        <a:xfrm>
          <a:off x="294309" y="1318840"/>
          <a:ext cx="1882426" cy="1129456"/>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0000"/>
                <a:lumMod val="100000"/>
              </a:schemeClr>
            </a:gs>
            <a:gs pos="100000">
              <a:schemeClr val="accent2">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a:t>Tires</a:t>
          </a:r>
          <a:endParaRPr lang="en-US" sz="2900" kern="1200"/>
        </a:p>
      </dsp:txBody>
      <dsp:txXfrm>
        <a:off x="294309" y="1318840"/>
        <a:ext cx="1882426" cy="1129456"/>
      </dsp:txXfrm>
    </dsp:sp>
    <dsp:sp modelId="{4221512B-6B61-4A2D-A1F0-7C6A23C1CD3C}">
      <dsp:nvSpPr>
        <dsp:cNvPr id="0" name=""/>
        <dsp:cNvSpPr/>
      </dsp:nvSpPr>
      <dsp:spPr>
        <a:xfrm>
          <a:off x="2364979" y="1318840"/>
          <a:ext cx="1882426" cy="1129456"/>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a:t>Scrap metal </a:t>
          </a:r>
          <a:endParaRPr lang="en-US" sz="2900" kern="1200"/>
        </a:p>
      </dsp:txBody>
      <dsp:txXfrm>
        <a:off x="2364979" y="1318840"/>
        <a:ext cx="1882426" cy="1129456"/>
      </dsp:txXfrm>
    </dsp:sp>
    <dsp:sp modelId="{9BF3382F-A350-4CF4-94F7-55ACC1AA1A43}">
      <dsp:nvSpPr>
        <dsp:cNvPr id="0" name=""/>
        <dsp:cNvSpPr/>
      </dsp:nvSpPr>
      <dsp:spPr>
        <a:xfrm>
          <a:off x="4435649" y="1318840"/>
          <a:ext cx="1882426" cy="1129456"/>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0000"/>
                <a:lumMod val="100000"/>
              </a:schemeClr>
            </a:gs>
            <a:gs pos="100000">
              <a:schemeClr val="accent4">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a:t>Building materials </a:t>
          </a:r>
          <a:endParaRPr lang="en-US" sz="2900" kern="1200"/>
        </a:p>
      </dsp:txBody>
      <dsp:txXfrm>
        <a:off x="4435649" y="1318840"/>
        <a:ext cx="1882426" cy="1129456"/>
      </dsp:txXfrm>
    </dsp:sp>
    <dsp:sp modelId="{629E0A36-FA98-4462-952A-3F233B6286E8}">
      <dsp:nvSpPr>
        <dsp:cNvPr id="0" name=""/>
        <dsp:cNvSpPr/>
      </dsp:nvSpPr>
      <dsp:spPr>
        <a:xfrm>
          <a:off x="6506318" y="1318840"/>
          <a:ext cx="1882426" cy="1129456"/>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0000"/>
                <a:lumMod val="100000"/>
              </a:schemeClr>
            </a:gs>
            <a:gs pos="100000">
              <a:schemeClr val="accent5">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a:t>Green waste</a:t>
          </a:r>
          <a:endParaRPr lang="en-US" sz="2900" kern="1200"/>
        </a:p>
      </dsp:txBody>
      <dsp:txXfrm>
        <a:off x="6506318" y="1318840"/>
        <a:ext cx="1882426" cy="1129456"/>
      </dsp:txXfrm>
    </dsp:sp>
    <dsp:sp modelId="{F1C95EE8-7885-41B1-A280-69704533C9EA}">
      <dsp:nvSpPr>
        <dsp:cNvPr id="0" name=""/>
        <dsp:cNvSpPr/>
      </dsp:nvSpPr>
      <dsp:spPr>
        <a:xfrm>
          <a:off x="8576988" y="1318840"/>
          <a:ext cx="1882426" cy="1129456"/>
        </a:xfrm>
        <a:prstGeom prst="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0000"/>
                <a:lumMod val="100000"/>
              </a:schemeClr>
            </a:gs>
            <a:gs pos="100000">
              <a:schemeClr val="accent6">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Bedding</a:t>
          </a:r>
        </a:p>
      </dsp:txBody>
      <dsp:txXfrm>
        <a:off x="8576988" y="1318840"/>
        <a:ext cx="1882426" cy="1129456"/>
      </dsp:txXfrm>
    </dsp:sp>
    <dsp:sp modelId="{3EF8C2C2-953D-452E-8203-35893CC73CED}">
      <dsp:nvSpPr>
        <dsp:cNvPr id="0" name=""/>
        <dsp:cNvSpPr/>
      </dsp:nvSpPr>
      <dsp:spPr>
        <a:xfrm>
          <a:off x="294309" y="2636539"/>
          <a:ext cx="1882426" cy="1129456"/>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0000"/>
                <a:lumMod val="100000"/>
              </a:schemeClr>
            </a:gs>
            <a:gs pos="100000">
              <a:schemeClr val="accent2">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dirty="0"/>
            <a:t>Clothing</a:t>
          </a:r>
          <a:endParaRPr lang="en-US" sz="2900" kern="1200" dirty="0"/>
        </a:p>
      </dsp:txBody>
      <dsp:txXfrm>
        <a:off x="294309" y="2636539"/>
        <a:ext cx="1882426" cy="1129456"/>
      </dsp:txXfrm>
    </dsp:sp>
    <dsp:sp modelId="{DF25DCAE-3DD7-4A45-A9DC-D3CA02325092}">
      <dsp:nvSpPr>
        <dsp:cNvPr id="0" name=""/>
        <dsp:cNvSpPr/>
      </dsp:nvSpPr>
      <dsp:spPr>
        <a:xfrm>
          <a:off x="2364979" y="2636539"/>
          <a:ext cx="1882426" cy="1129456"/>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0000"/>
                <a:lumMod val="100000"/>
              </a:schemeClr>
            </a:gs>
            <a:gs pos="100000">
              <a:schemeClr val="accent3">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dirty="0"/>
            <a:t>Food waste</a:t>
          </a:r>
          <a:endParaRPr lang="en-US" sz="2900" kern="1200" dirty="0"/>
        </a:p>
      </dsp:txBody>
      <dsp:txXfrm>
        <a:off x="2364979" y="2636539"/>
        <a:ext cx="1882426" cy="1129456"/>
      </dsp:txXfrm>
    </dsp:sp>
    <dsp:sp modelId="{A3417C62-4A52-4B4F-9EAD-47C8572176BC}">
      <dsp:nvSpPr>
        <dsp:cNvPr id="0" name=""/>
        <dsp:cNvSpPr/>
      </dsp:nvSpPr>
      <dsp:spPr>
        <a:xfrm>
          <a:off x="4435649" y="2636539"/>
          <a:ext cx="1882426" cy="1129456"/>
        </a:xfrm>
        <a:prstGeom prst="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0000"/>
                <a:lumMod val="100000"/>
              </a:schemeClr>
            </a:gs>
            <a:gs pos="100000">
              <a:schemeClr val="accent4">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E-Waste</a:t>
          </a:r>
        </a:p>
      </dsp:txBody>
      <dsp:txXfrm>
        <a:off x="4435649" y="2636539"/>
        <a:ext cx="1882426" cy="1129456"/>
      </dsp:txXfrm>
    </dsp:sp>
    <dsp:sp modelId="{1AAC93E1-1225-4C5B-8C83-4AB2406643B7}">
      <dsp:nvSpPr>
        <dsp:cNvPr id="0" name=""/>
        <dsp:cNvSpPr/>
      </dsp:nvSpPr>
      <dsp:spPr>
        <a:xfrm>
          <a:off x="6506318" y="2636539"/>
          <a:ext cx="1882426" cy="1129456"/>
        </a:xfrm>
        <a:prstGeom prst="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0000"/>
                <a:lumMod val="100000"/>
              </a:schemeClr>
            </a:gs>
            <a:gs pos="100000">
              <a:schemeClr val="accent5">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a:t>Energy</a:t>
          </a:r>
          <a:endParaRPr lang="en-US" sz="2900" kern="1200"/>
        </a:p>
      </dsp:txBody>
      <dsp:txXfrm>
        <a:off x="6506318" y="2636539"/>
        <a:ext cx="1882426" cy="1129456"/>
      </dsp:txXfrm>
    </dsp:sp>
    <dsp:sp modelId="{107BC033-51DF-40AA-8CED-557F7A64DBDD}">
      <dsp:nvSpPr>
        <dsp:cNvPr id="0" name=""/>
        <dsp:cNvSpPr/>
      </dsp:nvSpPr>
      <dsp:spPr>
        <a:xfrm>
          <a:off x="8576988" y="2636539"/>
          <a:ext cx="1882426" cy="1129456"/>
        </a:xfrm>
        <a:prstGeom prst="rect">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0000"/>
                <a:lumMod val="100000"/>
              </a:schemeClr>
            </a:gs>
            <a:gs pos="100000">
              <a:schemeClr val="accent6">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NZ" sz="2900" kern="1200"/>
            <a:t>Water </a:t>
          </a:r>
          <a:endParaRPr lang="en-US" sz="2900" kern="1200"/>
        </a:p>
      </dsp:txBody>
      <dsp:txXfrm>
        <a:off x="8576988" y="2636539"/>
        <a:ext cx="1882426" cy="11294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D77C3-77A6-4D1F-9263-6A3855B535D9}">
      <dsp:nvSpPr>
        <dsp:cNvPr id="0" name=""/>
        <dsp:cNvSpPr/>
      </dsp:nvSpPr>
      <dsp:spPr>
        <a:xfrm>
          <a:off x="666770" y="3700"/>
          <a:ext cx="5263296" cy="315797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Leaching in the soil</a:t>
          </a:r>
          <a:endParaRPr lang="en-US" sz="2400" kern="1200" dirty="0"/>
        </a:p>
        <a:p>
          <a:pPr marL="228600" lvl="1" indent="-228600" algn="l" defTabSz="889000">
            <a:lnSpc>
              <a:spcPct val="90000"/>
            </a:lnSpc>
            <a:spcBef>
              <a:spcPct val="0"/>
            </a:spcBef>
            <a:spcAft>
              <a:spcPct val="15000"/>
            </a:spcAft>
            <a:buChar char="•"/>
          </a:pPr>
          <a:r>
            <a:rPr lang="en-US" sz="2000" b="1" kern="1200" dirty="0"/>
            <a:t>lead and lead compounds </a:t>
          </a:r>
          <a:r>
            <a:rPr lang="en-US" sz="2000" kern="1200" dirty="0"/>
            <a:t>(in circuit boards)</a:t>
          </a:r>
        </a:p>
        <a:p>
          <a:pPr marL="228600" lvl="1" indent="-228600" algn="l" defTabSz="889000">
            <a:lnSpc>
              <a:spcPct val="90000"/>
            </a:lnSpc>
            <a:spcBef>
              <a:spcPct val="0"/>
            </a:spcBef>
            <a:spcAft>
              <a:spcPct val="15000"/>
            </a:spcAft>
            <a:buChar char="•"/>
          </a:pPr>
          <a:r>
            <a:rPr lang="en-US" sz="2000" b="1" kern="1200" dirty="0"/>
            <a:t>cadmium </a:t>
          </a:r>
          <a:r>
            <a:rPr lang="en-US" sz="2000" kern="1200" dirty="0"/>
            <a:t>(used as a </a:t>
          </a:r>
          <a:r>
            <a:rPr lang="en-US" sz="2000" kern="1200" dirty="0" err="1"/>
            <a:t>stabiliser</a:t>
          </a:r>
          <a:r>
            <a:rPr lang="en-US" sz="2000" kern="1200" dirty="0"/>
            <a:t> in plastics)</a:t>
          </a:r>
        </a:p>
        <a:p>
          <a:pPr marL="228600" lvl="1" indent="-228600" algn="l" defTabSz="889000">
            <a:lnSpc>
              <a:spcPct val="90000"/>
            </a:lnSpc>
            <a:spcBef>
              <a:spcPct val="0"/>
            </a:spcBef>
            <a:spcAft>
              <a:spcPct val="15000"/>
            </a:spcAft>
            <a:buChar char="•"/>
          </a:pPr>
          <a:r>
            <a:rPr lang="en-US" sz="2000" b="1" kern="1200" dirty="0"/>
            <a:t>hexavalent chromium </a:t>
          </a:r>
          <a:r>
            <a:rPr lang="en-US" sz="2000" kern="1200" dirty="0"/>
            <a:t>(is used as a corrosion inhibitor)</a:t>
          </a:r>
        </a:p>
        <a:p>
          <a:pPr marL="228600" lvl="1" indent="-228600" algn="l" defTabSz="889000">
            <a:lnSpc>
              <a:spcPct val="90000"/>
            </a:lnSpc>
            <a:spcBef>
              <a:spcPct val="0"/>
            </a:spcBef>
            <a:spcAft>
              <a:spcPct val="15000"/>
            </a:spcAft>
            <a:buChar char="•"/>
          </a:pPr>
          <a:r>
            <a:rPr lang="en-US" sz="2000" b="1" kern="1200" dirty="0"/>
            <a:t>oils and greases</a:t>
          </a:r>
          <a:r>
            <a:rPr lang="en-US" sz="2000" kern="1200" dirty="0"/>
            <a:t> (from fridges and other appliances)</a:t>
          </a:r>
        </a:p>
        <a:p>
          <a:pPr marL="228600" lvl="1" indent="-228600" algn="l" defTabSz="889000">
            <a:lnSpc>
              <a:spcPct val="90000"/>
            </a:lnSpc>
            <a:spcBef>
              <a:spcPct val="0"/>
            </a:spcBef>
            <a:spcAft>
              <a:spcPct val="15000"/>
            </a:spcAft>
            <a:buChar char="•"/>
          </a:pPr>
          <a:r>
            <a:rPr lang="en-US" sz="2000" b="1" kern="1200" dirty="0"/>
            <a:t>Rust </a:t>
          </a:r>
        </a:p>
      </dsp:txBody>
      <dsp:txXfrm>
        <a:off x="666770" y="3700"/>
        <a:ext cx="5263296" cy="3157978"/>
      </dsp:txXfrm>
    </dsp:sp>
    <dsp:sp modelId="{6759B0DC-6BE6-41F4-A599-6484AA2730E7}">
      <dsp:nvSpPr>
        <dsp:cNvPr id="0" name=""/>
        <dsp:cNvSpPr/>
      </dsp:nvSpPr>
      <dsp:spPr>
        <a:xfrm>
          <a:off x="666770" y="3688008"/>
          <a:ext cx="5263296" cy="315797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Releasing into the air </a:t>
          </a:r>
          <a:endParaRPr lang="en-US" sz="2400" kern="1200" dirty="0"/>
        </a:p>
        <a:p>
          <a:pPr marL="228600" lvl="1" indent="-228600" algn="l" defTabSz="889000">
            <a:lnSpc>
              <a:spcPct val="90000"/>
            </a:lnSpc>
            <a:spcBef>
              <a:spcPct val="0"/>
            </a:spcBef>
            <a:spcAft>
              <a:spcPct val="15000"/>
            </a:spcAft>
            <a:buChar char="•"/>
          </a:pPr>
          <a:r>
            <a:rPr lang="en-US" sz="2000" b="1" kern="1200" dirty="0"/>
            <a:t>chlorofluorocarbons </a:t>
          </a:r>
          <a:r>
            <a:rPr lang="en-US" sz="2000" kern="1200" dirty="0"/>
            <a:t>(CFCs were the refrigerant and the gas in the cells of the insulation in refrigerators and freezers pre-1995);</a:t>
          </a:r>
        </a:p>
        <a:p>
          <a:pPr marL="228600" lvl="1" indent="-228600" algn="l" defTabSz="889000">
            <a:lnSpc>
              <a:spcPct val="90000"/>
            </a:lnSpc>
            <a:spcBef>
              <a:spcPct val="0"/>
            </a:spcBef>
            <a:spcAft>
              <a:spcPct val="15000"/>
            </a:spcAft>
            <a:buChar char="•"/>
          </a:pPr>
          <a:r>
            <a:rPr lang="en-US" sz="2000" b="1" kern="1200" dirty="0" err="1"/>
            <a:t>hydrochloroflurocarbons</a:t>
          </a:r>
          <a:r>
            <a:rPr lang="en-US" sz="2000" b="1" kern="1200" dirty="0"/>
            <a:t> </a:t>
          </a:r>
          <a:r>
            <a:rPr lang="en-US" sz="2000" kern="1200" dirty="0"/>
            <a:t>(HCFCs are the refrigerants used in air conditioners which are only being phased out now);</a:t>
          </a:r>
        </a:p>
        <a:p>
          <a:pPr marL="228600" lvl="1" indent="-228600" algn="l" defTabSz="889000">
            <a:lnSpc>
              <a:spcPct val="90000"/>
            </a:lnSpc>
            <a:spcBef>
              <a:spcPct val="0"/>
            </a:spcBef>
            <a:spcAft>
              <a:spcPct val="15000"/>
            </a:spcAft>
            <a:buChar char="•"/>
          </a:pPr>
          <a:r>
            <a:rPr lang="en-US" sz="2000" b="1" kern="1200" dirty="0"/>
            <a:t>brominated or halogenated flame retardants </a:t>
          </a:r>
          <a:endParaRPr lang="en-US" sz="2000" kern="1200" dirty="0"/>
        </a:p>
      </dsp:txBody>
      <dsp:txXfrm>
        <a:off x="666770" y="3688008"/>
        <a:ext cx="5263296" cy="31579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B29F9-A6CF-45B5-AC4C-9B26094A7135}">
      <dsp:nvSpPr>
        <dsp:cNvPr id="0" name=""/>
        <dsp:cNvSpPr/>
      </dsp:nvSpPr>
      <dsp:spPr>
        <a:xfrm>
          <a:off x="0" y="323"/>
          <a:ext cx="7121824" cy="13604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mi-NZ" sz="2000" kern="1200" dirty="0"/>
            <a:t>Significant risk if ignited – fire smoke and run-off contains a wide range of toxic and carcinogenic compounds (dioxins, furans, mercury and lead) – could lead to evacuation and contamination of soil and water supplies.</a:t>
          </a:r>
          <a:endParaRPr lang="en-US" sz="2000" kern="1200" dirty="0"/>
        </a:p>
      </dsp:txBody>
      <dsp:txXfrm>
        <a:off x="66414" y="66737"/>
        <a:ext cx="6988996" cy="1227662"/>
      </dsp:txXfrm>
    </dsp:sp>
    <dsp:sp modelId="{0CC70245-98CE-4823-A78F-9BC63290DEBF}">
      <dsp:nvSpPr>
        <dsp:cNvPr id="0" name=""/>
        <dsp:cNvSpPr/>
      </dsp:nvSpPr>
      <dsp:spPr>
        <a:xfrm>
          <a:off x="0" y="1374539"/>
          <a:ext cx="7121824" cy="1360490"/>
        </a:xfrm>
        <a:prstGeom prst="roundRect">
          <a:avLst/>
        </a:prstGeom>
        <a:solidFill>
          <a:schemeClr val="accent2">
            <a:hueOff val="-381199"/>
            <a:satOff val="-166"/>
            <a:lumOff val="-348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Provides a breeding ground for mosquito and rodents </a:t>
          </a:r>
          <a:endParaRPr lang="en-US" sz="2400" kern="1200" dirty="0"/>
        </a:p>
      </dsp:txBody>
      <dsp:txXfrm>
        <a:off x="66414" y="1440953"/>
        <a:ext cx="6988996" cy="1227662"/>
      </dsp:txXfrm>
    </dsp:sp>
    <dsp:sp modelId="{9E1935FB-79F4-4B09-880D-D9AC81D387BD}">
      <dsp:nvSpPr>
        <dsp:cNvPr id="0" name=""/>
        <dsp:cNvSpPr/>
      </dsp:nvSpPr>
      <dsp:spPr>
        <a:xfrm>
          <a:off x="0" y="2751731"/>
          <a:ext cx="7121824" cy="1360490"/>
        </a:xfrm>
        <a:prstGeom prst="roundRect">
          <a:avLst/>
        </a:prstGeom>
        <a:solidFill>
          <a:schemeClr val="accent2">
            <a:hueOff val="-762398"/>
            <a:satOff val="-331"/>
            <a:lumOff val="-6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Leaching of cadmium, lead, aluminum, manganese and zinc </a:t>
          </a:r>
          <a:endParaRPr lang="en-US" sz="2400" kern="1200" dirty="0"/>
        </a:p>
      </dsp:txBody>
      <dsp:txXfrm>
        <a:off x="66414" y="2818145"/>
        <a:ext cx="6988996" cy="1227662"/>
      </dsp:txXfrm>
    </dsp:sp>
    <dsp:sp modelId="{519D86C9-61E4-45E5-B25F-6EA5D0E577A3}">
      <dsp:nvSpPr>
        <dsp:cNvPr id="0" name=""/>
        <dsp:cNvSpPr/>
      </dsp:nvSpPr>
      <dsp:spPr>
        <a:xfrm>
          <a:off x="0" y="4122970"/>
          <a:ext cx="7121824" cy="1360490"/>
        </a:xfrm>
        <a:prstGeom prst="roundRect">
          <a:avLst/>
        </a:prstGeom>
        <a:solidFill>
          <a:schemeClr val="accent2">
            <a:hueOff val="-1143597"/>
            <a:satOff val="-497"/>
            <a:lumOff val="-104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Toxic to some fish species, intevertrates and algae </a:t>
          </a:r>
          <a:endParaRPr lang="en-US" sz="2400" kern="1200" dirty="0"/>
        </a:p>
      </dsp:txBody>
      <dsp:txXfrm>
        <a:off x="66414" y="4189384"/>
        <a:ext cx="6988996" cy="1227662"/>
      </dsp:txXfrm>
    </dsp:sp>
    <dsp:sp modelId="{C8F2C9CC-43E4-442E-9FEE-52A36AF6D227}">
      <dsp:nvSpPr>
        <dsp:cNvPr id="0" name=""/>
        <dsp:cNvSpPr/>
      </dsp:nvSpPr>
      <dsp:spPr>
        <a:xfrm>
          <a:off x="0" y="5497185"/>
          <a:ext cx="7121824" cy="1360490"/>
        </a:xfrm>
        <a:prstGeom prst="roundRect">
          <a:avLst/>
        </a:prstGeom>
        <a:solidFill>
          <a:schemeClr val="accent2">
            <a:hueOff val="-1524796"/>
            <a:satOff val="-662"/>
            <a:lumOff val="-139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Never grow edible plants in tires </a:t>
          </a:r>
          <a:endParaRPr lang="en-US" sz="2400" kern="1200" dirty="0"/>
        </a:p>
      </dsp:txBody>
      <dsp:txXfrm>
        <a:off x="66414" y="5563599"/>
        <a:ext cx="6988996" cy="1227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7A880-63BA-47DF-9DA9-B3016E9B58EA}">
      <dsp:nvSpPr>
        <dsp:cNvPr id="0" name=""/>
        <dsp:cNvSpPr/>
      </dsp:nvSpPr>
      <dsp:spPr>
        <a:xfrm>
          <a:off x="0" y="7068"/>
          <a:ext cx="10753725" cy="1193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mi-NZ" sz="3000" kern="1200" dirty="0"/>
            <a:t>Te Maunga Transfer Station charges a $30 fee to recycle whiteware if no longer working</a:t>
          </a:r>
          <a:endParaRPr lang="en-US" sz="3000" kern="1200" dirty="0"/>
        </a:p>
      </dsp:txBody>
      <dsp:txXfrm>
        <a:off x="58257" y="65325"/>
        <a:ext cx="10637211" cy="1076886"/>
      </dsp:txXfrm>
    </dsp:sp>
    <dsp:sp modelId="{4D55985D-156C-407F-AB6A-980263A7C958}">
      <dsp:nvSpPr>
        <dsp:cNvPr id="0" name=""/>
        <dsp:cNvSpPr/>
      </dsp:nvSpPr>
      <dsp:spPr>
        <a:xfrm>
          <a:off x="0" y="1286868"/>
          <a:ext cx="10753725" cy="1193400"/>
        </a:xfrm>
        <a:prstGeom prst="roundRect">
          <a:avLst/>
        </a:prstGeom>
        <a:solidFill>
          <a:schemeClr val="accent5">
            <a:hueOff val="2430022"/>
            <a:satOff val="859"/>
            <a:lumOff val="7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mi-NZ" sz="3000" kern="1200" dirty="0"/>
            <a:t>The Salvation Army will offer a free pick up service if whiteware is still in good working order </a:t>
          </a:r>
          <a:endParaRPr lang="en-US" sz="3000" kern="1200" dirty="0"/>
        </a:p>
      </dsp:txBody>
      <dsp:txXfrm>
        <a:off x="58257" y="1345125"/>
        <a:ext cx="10637211" cy="1076886"/>
      </dsp:txXfrm>
    </dsp:sp>
    <dsp:sp modelId="{6FB8B346-0C23-4126-9EAC-2224EB2C57BF}">
      <dsp:nvSpPr>
        <dsp:cNvPr id="0" name=""/>
        <dsp:cNvSpPr/>
      </dsp:nvSpPr>
      <dsp:spPr>
        <a:xfrm>
          <a:off x="0" y="2566668"/>
          <a:ext cx="10753725" cy="1193400"/>
        </a:xfrm>
        <a:prstGeom prst="roundRect">
          <a:avLst/>
        </a:prstGeom>
        <a:solidFill>
          <a:schemeClr val="accent5">
            <a:hueOff val="4860045"/>
            <a:satOff val="1718"/>
            <a:lumOff val="15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mi-NZ" sz="3000" kern="1200" dirty="0"/>
            <a:t>Te Maunga Transfer Station accepts up to 5 clean tires (free of charge) per customer </a:t>
          </a:r>
          <a:endParaRPr lang="en-US" sz="3000" kern="1200" dirty="0"/>
        </a:p>
      </dsp:txBody>
      <dsp:txXfrm>
        <a:off x="58257" y="2624925"/>
        <a:ext cx="10637211" cy="10768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40B07-C7C2-4D1C-A3A4-6CC1902CAC52}">
      <dsp:nvSpPr>
        <dsp:cNvPr id="0" name=""/>
        <dsp:cNvSpPr/>
      </dsp:nvSpPr>
      <dsp:spPr>
        <a:xfrm>
          <a:off x="0" y="128074"/>
          <a:ext cx="6433189" cy="131975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a:t>Building materials can have multiple lives if still in good condition i.e., minimal damage, no rot, no rust. </a:t>
          </a:r>
          <a:endParaRPr lang="en-US" sz="2400" kern="1200"/>
        </a:p>
      </dsp:txBody>
      <dsp:txXfrm>
        <a:off x="64425" y="192499"/>
        <a:ext cx="6304339" cy="1190909"/>
      </dsp:txXfrm>
    </dsp:sp>
    <dsp:sp modelId="{32F5FBAB-48CD-4C40-A75E-2B26BD3CA4ED}">
      <dsp:nvSpPr>
        <dsp:cNvPr id="0" name=""/>
        <dsp:cNvSpPr/>
      </dsp:nvSpPr>
      <dsp:spPr>
        <a:xfrm>
          <a:off x="0" y="1516954"/>
          <a:ext cx="6433189" cy="131975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a:t>There are places in the Western Bay of Plenty that will take quality materials such as Te Puke Recycing Centre and the Katikati Recycling Center</a:t>
          </a:r>
          <a:endParaRPr lang="en-US" sz="2400" kern="1200"/>
        </a:p>
      </dsp:txBody>
      <dsp:txXfrm>
        <a:off x="64425" y="1581379"/>
        <a:ext cx="6304339" cy="1190909"/>
      </dsp:txXfrm>
    </dsp:sp>
    <dsp:sp modelId="{CC25D442-8B97-4260-BDCC-F6F0F1604C28}">
      <dsp:nvSpPr>
        <dsp:cNvPr id="0" name=""/>
        <dsp:cNvSpPr/>
      </dsp:nvSpPr>
      <dsp:spPr>
        <a:xfrm>
          <a:off x="0" y="2905834"/>
          <a:ext cx="6433189" cy="131975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a:t>If the materials are at the end of their life, many can be recycled at Te Maunga Transfer station (there is a fee by weight).</a:t>
          </a:r>
          <a:endParaRPr lang="en-US" sz="2400" kern="1200"/>
        </a:p>
      </dsp:txBody>
      <dsp:txXfrm>
        <a:off x="64425" y="2970259"/>
        <a:ext cx="6304339" cy="1190909"/>
      </dsp:txXfrm>
    </dsp:sp>
    <dsp:sp modelId="{B9A60697-9EE8-4CE9-B50F-293E3E20CA7D}">
      <dsp:nvSpPr>
        <dsp:cNvPr id="0" name=""/>
        <dsp:cNvSpPr/>
      </dsp:nvSpPr>
      <dsp:spPr>
        <a:xfrm>
          <a:off x="0" y="4294714"/>
          <a:ext cx="6433189" cy="1319759"/>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There are many places in the Western Bay of Plenty that will take scrap metals and often pay you for this, some provide pick up.</a:t>
          </a:r>
          <a:endParaRPr lang="en-US" sz="2400" kern="1200" dirty="0"/>
        </a:p>
      </dsp:txBody>
      <dsp:txXfrm>
        <a:off x="64425" y="4359139"/>
        <a:ext cx="6304339" cy="11909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F7BED8-EF10-4F5D-91B4-4CF18D719D29}">
      <dsp:nvSpPr>
        <dsp:cNvPr id="0" name=""/>
        <dsp:cNvSpPr/>
      </dsp:nvSpPr>
      <dsp:spPr>
        <a:xfrm>
          <a:off x="0" y="73862"/>
          <a:ext cx="6316775" cy="14987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mi-NZ" sz="2100" kern="1200" dirty="0"/>
            <a:t>Biogenic methane is produced by green waste as it breaks down, when its left to decompose in the absence of oxygen...this will happen if green waste is mixed in with other waste.</a:t>
          </a:r>
          <a:endParaRPr lang="en-US" sz="2100" kern="1200" dirty="0"/>
        </a:p>
      </dsp:txBody>
      <dsp:txXfrm>
        <a:off x="73164" y="147026"/>
        <a:ext cx="6170447" cy="1352442"/>
      </dsp:txXfrm>
    </dsp:sp>
    <dsp:sp modelId="{B2155257-088D-4D1F-97A1-EC735BD102B6}">
      <dsp:nvSpPr>
        <dsp:cNvPr id="0" name=""/>
        <dsp:cNvSpPr/>
      </dsp:nvSpPr>
      <dsp:spPr>
        <a:xfrm>
          <a:off x="0" y="1633112"/>
          <a:ext cx="6316775" cy="1498770"/>
        </a:xfrm>
        <a:prstGeom prst="roundRect">
          <a:avLst/>
        </a:prstGeom>
        <a:solidFill>
          <a:schemeClr val="accent2">
            <a:hueOff val="-508265"/>
            <a:satOff val="-221"/>
            <a:lumOff val="-464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mi-NZ" sz="2100" kern="1200" dirty="0"/>
            <a:t>Methane is a harmful green house gas, causing up to 80 times more damage than carbon dioxide – we have a responsibility to do what we can to reduce this GHG</a:t>
          </a:r>
          <a:endParaRPr lang="en-US" sz="2100" kern="1200" dirty="0"/>
        </a:p>
      </dsp:txBody>
      <dsp:txXfrm>
        <a:off x="73164" y="1706276"/>
        <a:ext cx="6170447" cy="1352442"/>
      </dsp:txXfrm>
    </dsp:sp>
    <dsp:sp modelId="{EFDEA82F-EC4E-422C-A7B2-3844DDA2DECE}">
      <dsp:nvSpPr>
        <dsp:cNvPr id="0" name=""/>
        <dsp:cNvSpPr/>
      </dsp:nvSpPr>
      <dsp:spPr>
        <a:xfrm>
          <a:off x="0" y="3192362"/>
          <a:ext cx="6316775" cy="1498770"/>
        </a:xfrm>
        <a:prstGeom prst="roundRect">
          <a:avLst/>
        </a:prstGeom>
        <a:solidFill>
          <a:schemeClr val="accent2">
            <a:hueOff val="-1016531"/>
            <a:satOff val="-441"/>
            <a:lumOff val="-92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mi-NZ" sz="2100" kern="1200"/>
            <a:t>Composting reduces emissions by promoting an oxygen rich (well-aerated) decomposition process. </a:t>
          </a:r>
          <a:endParaRPr lang="en-US" sz="2100" kern="1200"/>
        </a:p>
      </dsp:txBody>
      <dsp:txXfrm>
        <a:off x="73164" y="3265526"/>
        <a:ext cx="6170447" cy="1352442"/>
      </dsp:txXfrm>
    </dsp:sp>
    <dsp:sp modelId="{D5BEB69E-12D4-494F-8630-8DC88FAAF1F2}">
      <dsp:nvSpPr>
        <dsp:cNvPr id="0" name=""/>
        <dsp:cNvSpPr/>
      </dsp:nvSpPr>
      <dsp:spPr>
        <a:xfrm>
          <a:off x="0" y="4751612"/>
          <a:ext cx="6316775" cy="1498770"/>
        </a:xfrm>
        <a:prstGeom prst="roundRect">
          <a:avLst/>
        </a:prstGeom>
        <a:solidFill>
          <a:schemeClr val="accent2">
            <a:hueOff val="-1524796"/>
            <a:satOff val="-662"/>
            <a:lumOff val="-139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mi-NZ" sz="2100" kern="1200"/>
            <a:t>Household composting or taking large green waste to the transfer station is the better option than combining it with general waste</a:t>
          </a:r>
          <a:endParaRPr lang="en-US" sz="2100" kern="1200"/>
        </a:p>
      </dsp:txBody>
      <dsp:txXfrm>
        <a:off x="73164" y="4824776"/>
        <a:ext cx="6170447" cy="13524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045AD-5906-45B8-BA25-DC127741D217}">
      <dsp:nvSpPr>
        <dsp:cNvPr id="0" name=""/>
        <dsp:cNvSpPr/>
      </dsp:nvSpPr>
      <dsp:spPr>
        <a:xfrm>
          <a:off x="0" y="67666"/>
          <a:ext cx="6947583" cy="1398515"/>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0000"/>
                <a:lumMod val="100000"/>
              </a:schemeClr>
            </a:gs>
            <a:gs pos="100000">
              <a:schemeClr val="accent2">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mi-NZ" sz="2500" kern="1200"/>
            <a:t>Leaving waste outside around your house will negatively impact the whenua </a:t>
          </a:r>
          <a:endParaRPr lang="en-US" sz="2500" kern="1200"/>
        </a:p>
      </dsp:txBody>
      <dsp:txXfrm>
        <a:off x="68270" y="135936"/>
        <a:ext cx="6811043" cy="1261975"/>
      </dsp:txXfrm>
    </dsp:sp>
    <dsp:sp modelId="{D76D8D07-98FD-4F2B-8BDA-BB5FA1458C9D}">
      <dsp:nvSpPr>
        <dsp:cNvPr id="0" name=""/>
        <dsp:cNvSpPr/>
      </dsp:nvSpPr>
      <dsp:spPr>
        <a:xfrm>
          <a:off x="0" y="1538182"/>
          <a:ext cx="6947583" cy="1398515"/>
        </a:xfrm>
        <a:prstGeom prst="roundRect">
          <a:avLst/>
        </a:prstGeom>
        <a:gradFill rotWithShape="0">
          <a:gsLst>
            <a:gs pos="0">
              <a:schemeClr val="accent2">
                <a:hueOff val="-508265"/>
                <a:satOff val="-221"/>
                <a:lumOff val="-4640"/>
                <a:alphaOff val="0"/>
                <a:tint val="97000"/>
                <a:satMod val="100000"/>
                <a:lumMod val="102000"/>
              </a:schemeClr>
            </a:gs>
            <a:gs pos="50000">
              <a:schemeClr val="accent2">
                <a:hueOff val="-508265"/>
                <a:satOff val="-221"/>
                <a:lumOff val="-4640"/>
                <a:alphaOff val="0"/>
                <a:shade val="100000"/>
                <a:satMod val="100000"/>
                <a:lumMod val="100000"/>
              </a:schemeClr>
            </a:gs>
            <a:gs pos="100000">
              <a:schemeClr val="accent2">
                <a:hueOff val="-508265"/>
                <a:satOff val="-221"/>
                <a:lumOff val="-464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mi-NZ" sz="2500" kern="1200" dirty="0"/>
            <a:t>Leaving waste under your house isn’t good either. This will trap moisture and contribute to mould inside your house</a:t>
          </a:r>
          <a:endParaRPr lang="en-US" sz="2500" kern="1200" dirty="0"/>
        </a:p>
      </dsp:txBody>
      <dsp:txXfrm>
        <a:off x="68270" y="1606452"/>
        <a:ext cx="6811043" cy="1261975"/>
      </dsp:txXfrm>
    </dsp:sp>
    <dsp:sp modelId="{125CAE46-51CA-4DCE-8DC7-AF17B2D21F13}">
      <dsp:nvSpPr>
        <dsp:cNvPr id="0" name=""/>
        <dsp:cNvSpPr/>
      </dsp:nvSpPr>
      <dsp:spPr>
        <a:xfrm>
          <a:off x="0" y="3008698"/>
          <a:ext cx="6947583" cy="1398515"/>
        </a:xfrm>
        <a:prstGeom prst="roundRect">
          <a:avLst/>
        </a:prstGeom>
        <a:gradFill rotWithShape="0">
          <a:gsLst>
            <a:gs pos="0">
              <a:schemeClr val="accent2">
                <a:hueOff val="-1016531"/>
                <a:satOff val="-441"/>
                <a:lumOff val="-9281"/>
                <a:alphaOff val="0"/>
                <a:tint val="97000"/>
                <a:satMod val="100000"/>
                <a:lumMod val="102000"/>
              </a:schemeClr>
            </a:gs>
            <a:gs pos="50000">
              <a:schemeClr val="accent2">
                <a:hueOff val="-1016531"/>
                <a:satOff val="-441"/>
                <a:lumOff val="-9281"/>
                <a:alphaOff val="0"/>
                <a:shade val="100000"/>
                <a:satMod val="100000"/>
                <a:lumMod val="100000"/>
              </a:schemeClr>
            </a:gs>
            <a:gs pos="100000">
              <a:schemeClr val="accent2">
                <a:hueOff val="-1016531"/>
                <a:satOff val="-441"/>
                <a:lumOff val="-9281"/>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mi-NZ" sz="2500" kern="1200"/>
            <a:t>There are many opportunities to help you deal with waste, some of it will cost, some of it will be free.</a:t>
          </a:r>
          <a:endParaRPr lang="en-US" sz="2500" kern="1200"/>
        </a:p>
      </dsp:txBody>
      <dsp:txXfrm>
        <a:off x="68270" y="3076968"/>
        <a:ext cx="6811043" cy="1261975"/>
      </dsp:txXfrm>
    </dsp:sp>
    <dsp:sp modelId="{867DEF38-EF02-4600-8434-0A02775A035D}">
      <dsp:nvSpPr>
        <dsp:cNvPr id="0" name=""/>
        <dsp:cNvSpPr/>
      </dsp:nvSpPr>
      <dsp:spPr>
        <a:xfrm>
          <a:off x="0" y="4479213"/>
          <a:ext cx="6947583" cy="1398515"/>
        </a:xfrm>
        <a:prstGeom prst="roundRect">
          <a:avLst/>
        </a:prstGeom>
        <a:gradFill rotWithShape="0">
          <a:gsLst>
            <a:gs pos="0">
              <a:schemeClr val="accent2">
                <a:hueOff val="-1524796"/>
                <a:satOff val="-662"/>
                <a:lumOff val="-13921"/>
                <a:alphaOff val="0"/>
                <a:tint val="97000"/>
                <a:satMod val="100000"/>
                <a:lumMod val="102000"/>
              </a:schemeClr>
            </a:gs>
            <a:gs pos="50000">
              <a:schemeClr val="accent2">
                <a:hueOff val="-1524796"/>
                <a:satOff val="-662"/>
                <a:lumOff val="-13921"/>
                <a:alphaOff val="0"/>
                <a:shade val="100000"/>
                <a:satMod val="100000"/>
                <a:lumMod val="100000"/>
              </a:schemeClr>
            </a:gs>
            <a:gs pos="100000">
              <a:schemeClr val="accent2">
                <a:hueOff val="-1524796"/>
                <a:satOff val="-662"/>
                <a:lumOff val="-13921"/>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mi-NZ" sz="2500" kern="1200" dirty="0"/>
            <a:t>Buying well can reduce your waste because quality products last longer, saving money in the long run. </a:t>
          </a:r>
          <a:endParaRPr lang="en-US" sz="2500" kern="1200" dirty="0"/>
        </a:p>
      </dsp:txBody>
      <dsp:txXfrm>
        <a:off x="68270" y="4547483"/>
        <a:ext cx="6811043" cy="12619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16AB7-1B6F-4EE5-A171-183D12388588}">
      <dsp:nvSpPr>
        <dsp:cNvPr id="0" name=""/>
        <dsp:cNvSpPr/>
      </dsp:nvSpPr>
      <dsp:spPr>
        <a:xfrm>
          <a:off x="0" y="717"/>
          <a:ext cx="6254724" cy="10887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a:t>Risk of trips and falls in the home</a:t>
          </a:r>
          <a:endParaRPr lang="en-US" sz="2400" kern="1200"/>
        </a:p>
      </dsp:txBody>
      <dsp:txXfrm>
        <a:off x="53148" y="53865"/>
        <a:ext cx="6148428" cy="982438"/>
      </dsp:txXfrm>
    </dsp:sp>
    <dsp:sp modelId="{735F0D23-A46F-4FE6-83B4-BA99F2BF3336}">
      <dsp:nvSpPr>
        <dsp:cNvPr id="0" name=""/>
        <dsp:cNvSpPr/>
      </dsp:nvSpPr>
      <dsp:spPr>
        <a:xfrm>
          <a:off x="0" y="1101362"/>
          <a:ext cx="6254724" cy="10887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a:t>Build up of clothes and bedding on floors will trap moisture, contributing to dust mites and mould (synthetic fabrics ‘sweat’)</a:t>
          </a:r>
          <a:endParaRPr lang="en-US" sz="2400" kern="1200"/>
        </a:p>
      </dsp:txBody>
      <dsp:txXfrm>
        <a:off x="53148" y="1154510"/>
        <a:ext cx="6148428" cy="982438"/>
      </dsp:txXfrm>
    </dsp:sp>
    <dsp:sp modelId="{1D3CCF60-4068-460B-8851-1E796BFD078C}">
      <dsp:nvSpPr>
        <dsp:cNvPr id="0" name=""/>
        <dsp:cNvSpPr/>
      </dsp:nvSpPr>
      <dsp:spPr>
        <a:xfrm>
          <a:off x="0" y="2202007"/>
          <a:ext cx="6254724" cy="10887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Can attract other pests such as cockroachs, mice and rats, especially if food is involved</a:t>
          </a:r>
          <a:endParaRPr lang="en-US" sz="2400" kern="1200" dirty="0"/>
        </a:p>
      </dsp:txBody>
      <dsp:txXfrm>
        <a:off x="53148" y="2255155"/>
        <a:ext cx="6148428" cy="982438"/>
      </dsp:txXfrm>
    </dsp:sp>
    <dsp:sp modelId="{5BE9D193-E5B5-41EE-84D8-1D5773971261}">
      <dsp:nvSpPr>
        <dsp:cNvPr id="0" name=""/>
        <dsp:cNvSpPr/>
      </dsp:nvSpPr>
      <dsp:spPr>
        <a:xfrm>
          <a:off x="0" y="3302653"/>
          <a:ext cx="6254724" cy="10887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It can contribute to stress, anxiety and depression </a:t>
          </a:r>
          <a:endParaRPr lang="en-US" sz="2400" kern="1200" dirty="0"/>
        </a:p>
      </dsp:txBody>
      <dsp:txXfrm>
        <a:off x="53148" y="3355801"/>
        <a:ext cx="6148428" cy="982438"/>
      </dsp:txXfrm>
    </dsp:sp>
    <dsp:sp modelId="{D72ACEE6-5848-4873-9B42-1FDC6CE4BD7E}">
      <dsp:nvSpPr>
        <dsp:cNvPr id="0" name=""/>
        <dsp:cNvSpPr/>
      </dsp:nvSpPr>
      <dsp:spPr>
        <a:xfrm>
          <a:off x="0" y="4403298"/>
          <a:ext cx="6254724" cy="108873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mi-NZ" sz="2400" kern="1200" dirty="0"/>
            <a:t>It’s wasted resource – all items come with an environmental cost</a:t>
          </a:r>
          <a:endParaRPr lang="en-US" sz="2400" kern="1200" dirty="0"/>
        </a:p>
      </dsp:txBody>
      <dsp:txXfrm>
        <a:off x="53148" y="4456446"/>
        <a:ext cx="6148428" cy="9824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02:30:37.068"/>
    </inkml:context>
    <inkml:brush xml:id="br0">
      <inkml:brushProperty name="width" value="0.35" units="cm"/>
      <inkml:brushProperty name="height" value="0.35" units="cm"/>
      <inkml:brushProperty name="color" value="#33CCFF"/>
    </inkml:brush>
  </inkml:definitions>
  <inkml:trace contextRef="#ctx0" brushRef="#br0">16733 2718 24513,'-6'106'0,"-13"1"0,-14-1 0,-12 0 0,-12-1 0,-14-1 0,-12-1 0,-12-1 0,-13-1 0,-12-2 0,-11-1 0,-13-2 0,-10-2 0,-13-2 0,-10-2 0,-11-2 0,-10-3 0,-10-3 0,-10-2 0,-10-3 0,-9-3 0,-9-3 0,-8-3 0,-7-4 0,-9-3 0,-7-3 0,-6-4 0,-7-4 0,-6-4 0,-5-3 0,-4-4 0,-6-4 0,-3-4 0,-4-4 0,-3-4 0,-2-4 0,-3-5 0,-1-3 0,-1-5 0,0-4 0,-1-4 0,1-4 0,1-5 0,2-3 0,1-5 0,4-4 0,2-4 0,3-4 0,5-4 0,4-4 0,5-4 0,5-3 0,7-4 0,5-4 0,7-4 0,8-3 0,7-3 0,8-4 0,8-3 0,10-3 0,8-3 0,10-3 0,9-2 0,11-3 0,10-3 0,11-2 0,11-2 0,11-2 0,12-2 0,11-2 0,12-1 0,12-2 0,13-1 0,12-1 0,13-1 0,12-1 0,13-1 0,13 0 0,12-1 0,14 1 0,12-1 0,14 0 0,12 1 0,13 0 0,13 1 0,12 1 0,13 1 0,12 1 0,13 1 0,12 2 0,12 1 0,11 2 0,12 2 0,11 2 0,11 2 0,11 2 0,10 3 0,11 3 0,9 2 0,10 3 0,8 3 0,10 3 0,8 3 0,8 4 0,7 3 0,8 3 0,7 4 0,5 4 0,7 4 0,5 3 0,5 4 0,4 4 0,5 4 0,3 4 0,2 4 0,4 4 0,1 5 0,2 3 0,1 5 0,1 4 0,-1 4 0,0 4 0,-1 5 0,-1 3 0,-3 5 0,-2 4 0,-3 4 0,-4 4 0,-3 4 0,-6 4 0,-4 4 0,-5 3 0,-6 4 0,-7 4 0,-6 4 0,-7 3 0,-9 3 0,-7 4 0,-8 3 0,-9 3 0,-9 3 0,-10 3 0,-10 2 0,-10 3 0,-10 3 0,-11 2 0,-10 2 0,-13 2 0,-10 2 0,-13 2 0,-11 1 0,-12 2 0,-13 1 0,-12 1 0,-12 1 0,-14 1 0,-12 1 0,-12 0 0,-14 1 0,-13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D19CC-2025-4BA5-B95D-8F47F3D0E900}" type="datetimeFigureOut">
              <a:rPr lang="en-NZ" smtClean="0"/>
              <a:t>29/04/2025</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531E9-D094-478B-9C19-1D1E1D1CB21A}" type="slidenum">
              <a:rPr lang="en-NZ" smtClean="0"/>
              <a:t>‹#›</a:t>
            </a:fld>
            <a:endParaRPr lang="en-NZ"/>
          </a:p>
        </p:txBody>
      </p:sp>
    </p:spTree>
    <p:extLst>
      <p:ext uri="{BB962C8B-B14F-4D97-AF65-F5344CB8AC3E}">
        <p14:creationId xmlns:p14="http://schemas.microsoft.com/office/powerpoint/2010/main" val="130999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Tena koutou katoa, ko Jo Wills ahau. </a:t>
            </a:r>
          </a:p>
          <a:p>
            <a:endParaRPr lang="mi-NZ" dirty="0"/>
          </a:p>
          <a:p>
            <a:pPr algn="l">
              <a:buNone/>
            </a:pPr>
            <a:r>
              <a:rPr lang="mi-NZ" dirty="0"/>
              <a:t>Thank you to the teams at Huria Trust and </a:t>
            </a:r>
            <a:r>
              <a:rPr lang="en-NZ" b="0" i="0" dirty="0">
                <a:solidFill>
                  <a:srgbClr val="222222"/>
                </a:solidFill>
                <a:effectLst/>
                <a:latin typeface="Arial" panose="020B0604020202020204" pitchFamily="34" charset="0"/>
              </a:rPr>
              <a:t>Tahia te Marae for supporting this kaupapa and helping to make it happen.  Sylvia has always welcomed Sustainability Options and myself to mahi alongside the whānau of the </a:t>
            </a:r>
            <a:r>
              <a:rPr lang="en-NZ" b="0" i="0" dirty="0" err="1">
                <a:solidFill>
                  <a:srgbClr val="222222"/>
                </a:solidFill>
                <a:effectLst/>
                <a:latin typeface="Arial" panose="020B0604020202020204" pitchFamily="34" charset="0"/>
              </a:rPr>
              <a:t>Ngati</a:t>
            </a:r>
            <a:r>
              <a:rPr lang="en-NZ" b="0" i="0" dirty="0">
                <a:solidFill>
                  <a:srgbClr val="222222"/>
                </a:solidFill>
                <a:effectLst/>
                <a:latin typeface="Arial" panose="020B0604020202020204" pitchFamily="34" charset="0"/>
              </a:rPr>
              <a:t> </a:t>
            </a:r>
            <a:r>
              <a:rPr lang="en-NZ" b="0" i="0" dirty="0" err="1">
                <a:solidFill>
                  <a:srgbClr val="222222"/>
                </a:solidFill>
                <a:effectLst/>
                <a:latin typeface="Arial" panose="020B0604020202020204" pitchFamily="34" charset="0"/>
              </a:rPr>
              <a:t>Ranginui</a:t>
            </a:r>
            <a:r>
              <a:rPr lang="en-NZ" b="0" i="0" dirty="0">
                <a:solidFill>
                  <a:srgbClr val="222222"/>
                </a:solidFill>
                <a:effectLst/>
                <a:latin typeface="Arial" panose="020B0604020202020204" pitchFamily="34" charset="0"/>
              </a:rPr>
              <a:t> </a:t>
            </a:r>
          </a:p>
          <a:p>
            <a:pPr algn="l">
              <a:buNone/>
            </a:pPr>
            <a:r>
              <a:rPr lang="en-NZ" b="0" i="0" dirty="0">
                <a:solidFill>
                  <a:srgbClr val="222222"/>
                </a:solidFill>
                <a:effectLst/>
                <a:latin typeface="Arial" panose="020B0604020202020204" pitchFamily="34" charset="0"/>
              </a:rPr>
              <a:t>Towards healthier homes and we are grateful to be invited into this </a:t>
            </a:r>
            <a:r>
              <a:rPr lang="en-NZ" b="0" i="0" dirty="0" err="1">
                <a:solidFill>
                  <a:srgbClr val="222222"/>
                </a:solidFill>
                <a:effectLst/>
                <a:latin typeface="Arial" panose="020B0604020202020204" pitchFamily="34" charset="0"/>
              </a:rPr>
              <a:t>rohe</a:t>
            </a:r>
            <a:r>
              <a:rPr lang="en-NZ" b="0" i="0" dirty="0">
                <a:solidFill>
                  <a:srgbClr val="222222"/>
                </a:solidFill>
                <a:effectLst/>
                <a:latin typeface="Arial" panose="020B0604020202020204" pitchFamily="34" charset="0"/>
              </a:rPr>
              <a:t>. </a:t>
            </a:r>
          </a:p>
          <a:p>
            <a:pPr algn="l">
              <a:buNone/>
            </a:pPr>
            <a:endParaRPr lang="en-NZ" b="0" i="0" dirty="0">
              <a:solidFill>
                <a:srgbClr val="222222"/>
              </a:solidFill>
              <a:effectLst/>
              <a:latin typeface="Arial" panose="020B0604020202020204" pitchFamily="34" charset="0"/>
            </a:endParaRPr>
          </a:p>
          <a:p>
            <a:pPr algn="l">
              <a:buNone/>
            </a:pPr>
            <a:r>
              <a:rPr lang="en-NZ" b="0" i="0" dirty="0">
                <a:solidFill>
                  <a:srgbClr val="222222"/>
                </a:solidFill>
                <a:effectLst/>
                <a:latin typeface="Arial" panose="020B0604020202020204" pitchFamily="34" charset="0"/>
              </a:rPr>
              <a:t>Thank you to everyone in the team that I know, Lester, Kirsty, </a:t>
            </a:r>
            <a:r>
              <a:rPr lang="en-NZ" b="0" i="0" dirty="0" err="1">
                <a:solidFill>
                  <a:srgbClr val="222222"/>
                </a:solidFill>
                <a:effectLst/>
                <a:latin typeface="Arial" panose="020B0604020202020204" pitchFamily="34" charset="0"/>
              </a:rPr>
              <a:t>Makere</a:t>
            </a:r>
            <a:r>
              <a:rPr lang="en-NZ" b="0" i="0" dirty="0">
                <a:solidFill>
                  <a:srgbClr val="222222"/>
                </a:solidFill>
                <a:effectLst/>
                <a:latin typeface="Arial" panose="020B0604020202020204" pitchFamily="34" charset="0"/>
              </a:rPr>
              <a:t>, </a:t>
            </a:r>
            <a:r>
              <a:rPr lang="en-NZ" b="0" i="0" dirty="0" err="1">
                <a:solidFill>
                  <a:srgbClr val="222222"/>
                </a:solidFill>
                <a:effectLst/>
                <a:latin typeface="Arial" panose="020B0604020202020204" pitchFamily="34" charset="0"/>
              </a:rPr>
              <a:t>Maringi</a:t>
            </a:r>
            <a:r>
              <a:rPr lang="en-NZ" b="0" i="0" dirty="0">
                <a:solidFill>
                  <a:srgbClr val="222222"/>
                </a:solidFill>
                <a:effectLst/>
                <a:latin typeface="Arial" panose="020B0604020202020204" pitchFamily="34" charset="0"/>
              </a:rPr>
              <a:t>, Jamie, Nicole and everyone I haven’t met yet, thanks for helping this all come together. </a:t>
            </a:r>
          </a:p>
          <a:p>
            <a:pPr algn="l">
              <a:buNone/>
            </a:pPr>
            <a:endParaRPr lang="en-NZ" b="0" i="0" dirty="0">
              <a:solidFill>
                <a:srgbClr val="222222"/>
              </a:solidFill>
              <a:effectLst/>
              <a:latin typeface="Arial" panose="020B0604020202020204" pitchFamily="34" charset="0"/>
            </a:endParaRPr>
          </a:p>
          <a:p>
            <a:pPr algn="l">
              <a:buNone/>
            </a:pPr>
            <a:r>
              <a:rPr lang="en-NZ" b="0" i="0" dirty="0">
                <a:solidFill>
                  <a:srgbClr val="222222"/>
                </a:solidFill>
                <a:effectLst/>
                <a:latin typeface="Arial" panose="020B0604020202020204" pitchFamily="34" charset="0"/>
              </a:rPr>
              <a:t>Thanks also to Tauranga City Council who have funded us to put this session on. Funding has come through the Resource Wise Community Fund. </a:t>
            </a:r>
          </a:p>
          <a:p>
            <a:pPr algn="l">
              <a:buNone/>
            </a:pPr>
            <a:endParaRPr lang="en-NZ" b="0" i="0" dirty="0">
              <a:solidFill>
                <a:srgbClr val="222222"/>
              </a:solidFill>
              <a:effectLst/>
              <a:latin typeface="Arial" panose="020B0604020202020204" pitchFamily="34" charset="0"/>
            </a:endParaRPr>
          </a:p>
          <a:p>
            <a:pPr algn="l">
              <a:buNone/>
            </a:pPr>
            <a:r>
              <a:rPr lang="en-NZ" b="0" i="0" dirty="0">
                <a:solidFill>
                  <a:srgbClr val="222222"/>
                </a:solidFill>
                <a:effectLst/>
                <a:latin typeface="Arial" panose="020B0604020202020204" pitchFamily="34" charset="0"/>
              </a:rPr>
              <a:t>Some of you may be familiar with the mahi we do, supporting whanau towards warm, dry, healthy homes. We may have even visited some of your whare and carried out an assessment. Our core mahi is to provide sustainable living advice to anyone who asks, and we do have a particular focus on doing what we can to help whare and whānau be warm and dry. There is information in the resource bags about this service, and you can ask Nik or I about it during the break. </a:t>
            </a:r>
          </a:p>
          <a:p>
            <a:pPr algn="l">
              <a:buNone/>
            </a:pPr>
            <a:br>
              <a:rPr lang="en-NZ" b="0" i="0" dirty="0">
                <a:solidFill>
                  <a:srgbClr val="222222"/>
                </a:solidFill>
                <a:effectLst/>
                <a:latin typeface="Arial" panose="020B0604020202020204" pitchFamily="34" charset="0"/>
              </a:rPr>
            </a:br>
            <a:r>
              <a:rPr lang="en-NZ" b="0" i="0" dirty="0">
                <a:solidFill>
                  <a:srgbClr val="222222"/>
                </a:solidFill>
                <a:effectLst/>
                <a:latin typeface="Arial" panose="020B0604020202020204" pitchFamily="34" charset="0"/>
              </a:rPr>
              <a:t>Tonight’s session is wānanga is also about a healthy home, and we are going to take a particular focus on what we can do to have a healthy whare, and healthy whenua that is free of waste. NEXT SLIDE</a:t>
            </a:r>
          </a:p>
        </p:txBody>
      </p:sp>
      <p:sp>
        <p:nvSpPr>
          <p:cNvPr id="4" name="Slide Number Placeholder 3"/>
          <p:cNvSpPr>
            <a:spLocks noGrp="1"/>
          </p:cNvSpPr>
          <p:nvPr>
            <p:ph type="sldNum" sz="quarter" idx="5"/>
          </p:nvPr>
        </p:nvSpPr>
        <p:spPr/>
        <p:txBody>
          <a:bodyPr/>
          <a:lstStyle/>
          <a:p>
            <a:fld id="{C8B531E9-D094-478B-9C19-1D1E1D1CB21A}" type="slidenum">
              <a:rPr lang="en-NZ" smtClean="0"/>
              <a:t>1</a:t>
            </a:fld>
            <a:endParaRPr lang="en-NZ"/>
          </a:p>
        </p:txBody>
      </p:sp>
    </p:spTree>
    <p:extLst>
      <p:ext uri="{BB962C8B-B14F-4D97-AF65-F5344CB8AC3E}">
        <p14:creationId xmlns:p14="http://schemas.microsoft.com/office/powerpoint/2010/main" val="75560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10</a:t>
            </a:fld>
            <a:endParaRPr lang="en-NZ"/>
          </a:p>
        </p:txBody>
      </p:sp>
    </p:spTree>
    <p:extLst>
      <p:ext uri="{BB962C8B-B14F-4D97-AF65-F5344CB8AC3E}">
        <p14:creationId xmlns:p14="http://schemas.microsoft.com/office/powerpoint/2010/main" val="2500944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Kathmandu </a:t>
            </a:r>
          </a:p>
          <a:p>
            <a:endParaRPr lang="mi-NZ" dirty="0"/>
          </a:p>
          <a:p>
            <a:r>
              <a:rPr lang="mi-NZ" dirty="0"/>
              <a:t>End of life tires can provide a number of useful and practical other products and if we are only dealiing with a few at a time – it costs us nothing to take them to Te Maunga.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11</a:t>
            </a:fld>
            <a:endParaRPr lang="en-NZ"/>
          </a:p>
        </p:txBody>
      </p:sp>
    </p:spTree>
    <p:extLst>
      <p:ext uri="{BB962C8B-B14F-4D97-AF65-F5344CB8AC3E}">
        <p14:creationId xmlns:p14="http://schemas.microsoft.com/office/powerpoint/2010/main" val="102171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Not only is it worth something to you from a recovery and recycling perspective, it comes with an environmental cost from the natural resources being extracted and manufactured, then transported...there is value in its resource, long after our use of the materials are gone.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12</a:t>
            </a:fld>
            <a:endParaRPr lang="en-NZ"/>
          </a:p>
        </p:txBody>
      </p:sp>
    </p:spTree>
    <p:extLst>
      <p:ext uri="{BB962C8B-B14F-4D97-AF65-F5344CB8AC3E}">
        <p14:creationId xmlns:p14="http://schemas.microsoft.com/office/powerpoint/2010/main" val="128886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Cars, car parts, engines, batteries, hot water cylinders, steel, aluminum....so much resource that we think has reached its end of life and is now just a nuisance for us is still worth something. </a:t>
            </a:r>
          </a:p>
          <a:p>
            <a:r>
              <a:rPr lang="mi-NZ" dirty="0"/>
              <a:t>In your reference guide there is a page that lists all the local scrap metal recyclers, who will pay you money for all those old car parts! </a:t>
            </a:r>
          </a:p>
          <a:p>
            <a:r>
              <a:rPr lang="mi-NZ" dirty="0"/>
              <a:t>Older hot water cylinders are often made with a copper internal cylinder, copper is worth a lot of money.</a:t>
            </a:r>
          </a:p>
          <a:p>
            <a:pPr marL="0" marR="0" lvl="0" indent="0" algn="l" defTabSz="914400" rtl="0" eaLnBrk="1" fontAlgn="auto" latinLnBrk="0" hangingPunct="1">
              <a:lnSpc>
                <a:spcPct val="100000"/>
              </a:lnSpc>
              <a:spcBef>
                <a:spcPts val="0"/>
              </a:spcBef>
              <a:spcAft>
                <a:spcPts val="0"/>
              </a:spcAft>
              <a:buClrTx/>
              <a:buSzTx/>
              <a:buFontTx/>
              <a:buNone/>
              <a:tabLst/>
              <a:defRPr/>
            </a:pPr>
            <a:r>
              <a:rPr lang="mi-NZ" dirty="0"/>
              <a:t>We took a keep of old aluminum to the recyclers a couple of weeks ago and received $108 – that was worth the petrol used to take it there and it probably would have cost us the same or more to have taken it to the dump and this way, its being recycled into something else. </a:t>
            </a:r>
          </a:p>
          <a:p>
            <a:r>
              <a:rPr lang="en-NZ" dirty="0"/>
              <a:t>Every time we take scrap metal to the recyclers it gets broken down, often melted down and made into new raw materials for various industries.</a:t>
            </a:r>
          </a:p>
          <a:p>
            <a:r>
              <a:rPr lang="en-US" b="0" i="0" dirty="0">
                <a:solidFill>
                  <a:srgbClr val="545D7E"/>
                </a:solidFill>
                <a:effectLst/>
                <a:latin typeface="Google Sans"/>
              </a:rPr>
              <a:t>Metal recycling conserves natural resources, reduces energy consumption associated with mining and refining, and lowers greenhouse gas emissions. </a:t>
            </a:r>
            <a:endParaRPr lang="en-NZ" b="0" i="0" dirty="0">
              <a:solidFill>
                <a:srgbClr val="545D7E"/>
              </a:solidFill>
              <a:effectLst/>
              <a:latin typeface="Google Sans"/>
            </a:endParaRPr>
          </a:p>
          <a:p>
            <a:r>
              <a:rPr lang="en-NZ" b="0" i="0" dirty="0">
                <a:solidFill>
                  <a:srgbClr val="545D7E"/>
                </a:solidFill>
                <a:effectLst/>
                <a:latin typeface="Google Sans"/>
              </a:rPr>
              <a:t>And…you are the ones who get paid for it.</a:t>
            </a:r>
          </a:p>
          <a:p>
            <a:r>
              <a:rPr lang="en-NZ" b="0" i="0" dirty="0">
                <a:solidFill>
                  <a:srgbClr val="545D7E"/>
                </a:solidFill>
                <a:effectLst/>
                <a:latin typeface="Google Sans"/>
              </a:rPr>
              <a:t>Not all scrap metal will have a value – some stuff you might take will be collected, but the value is too low to pay you anything, but it will still be put through a recycling process, so its still worth it from a environmental perspective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13</a:t>
            </a:fld>
            <a:endParaRPr lang="en-NZ"/>
          </a:p>
        </p:txBody>
      </p:sp>
    </p:spTree>
    <p:extLst>
      <p:ext uri="{BB962C8B-B14F-4D97-AF65-F5344CB8AC3E}">
        <p14:creationId xmlns:p14="http://schemas.microsoft.com/office/powerpoint/2010/main" val="307218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Repurposing means giving whatever it is that you don’t need any more, a new chance. </a:t>
            </a:r>
          </a:p>
          <a:p>
            <a:endParaRPr lang="mi-NZ" dirty="0"/>
          </a:p>
          <a:p>
            <a:r>
              <a:rPr lang="mi-NZ" dirty="0"/>
              <a:t>Its different from recycling. </a:t>
            </a:r>
          </a:p>
          <a:p>
            <a:endParaRPr lang="mi-NZ" dirty="0"/>
          </a:p>
          <a:p>
            <a:r>
              <a:rPr lang="mi-NZ" dirty="0"/>
              <a:t>Recycling takes energy, and costs money to break a product down and remake it.</a:t>
            </a:r>
          </a:p>
          <a:p>
            <a:endParaRPr lang="mi-NZ" dirty="0"/>
          </a:p>
          <a:p>
            <a:r>
              <a:rPr lang="mi-NZ" dirty="0"/>
              <a:t>A lot of stuff we have lying around, especially old timber and other building materials can be repurposed. This simply means the material will be used in its same form, for the same purpose, which is better than sitting in your back lawn. </a:t>
            </a:r>
            <a:br>
              <a:rPr lang="mi-NZ" dirty="0"/>
            </a:b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14</a:t>
            </a:fld>
            <a:endParaRPr lang="en-NZ"/>
          </a:p>
        </p:txBody>
      </p:sp>
    </p:spTree>
    <p:extLst>
      <p:ext uri="{BB962C8B-B14F-4D97-AF65-F5344CB8AC3E}">
        <p14:creationId xmlns:p14="http://schemas.microsoft.com/office/powerpoint/2010/main" val="2587295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15</a:t>
            </a:fld>
            <a:endParaRPr lang="en-NZ"/>
          </a:p>
        </p:txBody>
      </p:sp>
    </p:spTree>
    <p:extLst>
      <p:ext uri="{BB962C8B-B14F-4D97-AF65-F5344CB8AC3E}">
        <p14:creationId xmlns:p14="http://schemas.microsoft.com/office/powerpoint/2010/main" val="174595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Green waste (from our gardens, trees and food) is a majpor issue globally and here in Tauranga. However there really isn’t anything we have that needs to be ‘thrown away’. </a:t>
            </a:r>
          </a:p>
          <a:p>
            <a:r>
              <a:rPr lang="mi-NZ" dirty="0"/>
              <a:t>Even meant and bones can be sent to composting.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17</a:t>
            </a:fld>
            <a:endParaRPr lang="en-NZ"/>
          </a:p>
        </p:txBody>
      </p:sp>
    </p:spTree>
    <p:extLst>
      <p:ext uri="{BB962C8B-B14F-4D97-AF65-F5344CB8AC3E}">
        <p14:creationId xmlns:p14="http://schemas.microsoft.com/office/powerpoint/2010/main" val="3566028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This is the reason why we need to amke sure our green waste is managed in the right way</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18</a:t>
            </a:fld>
            <a:endParaRPr lang="en-NZ"/>
          </a:p>
        </p:txBody>
      </p:sp>
    </p:spTree>
    <p:extLst>
      <p:ext uri="{BB962C8B-B14F-4D97-AF65-F5344CB8AC3E}">
        <p14:creationId xmlns:p14="http://schemas.microsoft.com/office/powerpoint/2010/main" val="2564161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After kai, we’ll come back to together and think about the waste we have in our home</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20</a:t>
            </a:fld>
            <a:endParaRPr lang="en-NZ"/>
          </a:p>
        </p:txBody>
      </p:sp>
    </p:spTree>
    <p:extLst>
      <p:ext uri="{BB962C8B-B14F-4D97-AF65-F5344CB8AC3E}">
        <p14:creationId xmlns:p14="http://schemas.microsoft.com/office/powerpoint/2010/main" val="1257609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Having a lot of stuff build up inside our house can also cause problems. </a:t>
            </a:r>
            <a:br>
              <a:rPr lang="mi-NZ" dirty="0"/>
            </a:br>
            <a:r>
              <a:rPr lang="mi-NZ" dirty="0"/>
              <a:t>We all have a lot of stuff, myself included, too much stuff, sentimental stuff, but when that stuff starts to take over our spaces, it needs to be dealt with.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22</a:t>
            </a:fld>
            <a:endParaRPr lang="en-NZ"/>
          </a:p>
        </p:txBody>
      </p:sp>
    </p:spTree>
    <p:extLst>
      <p:ext uri="{BB962C8B-B14F-4D97-AF65-F5344CB8AC3E}">
        <p14:creationId xmlns:p14="http://schemas.microsoft.com/office/powerpoint/2010/main" val="302453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a:t>
            </a:fld>
            <a:endParaRPr lang="en-NZ"/>
          </a:p>
        </p:txBody>
      </p:sp>
    </p:spTree>
    <p:extLst>
      <p:ext uri="{BB962C8B-B14F-4D97-AF65-F5344CB8AC3E}">
        <p14:creationId xmlns:p14="http://schemas.microsoft.com/office/powerpoint/2010/main" val="1920244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Polar fleece blankets are cheap, and the SPCA likes them because they can be easily washed and they dry quickly...but they are not always the best solution for us. </a:t>
            </a:r>
          </a:p>
          <a:p>
            <a:r>
              <a:rPr lang="mi-NZ" dirty="0"/>
              <a:t>Synthetic fibres, like polar fleece, which is just polyester, which is essentially plastic, don’t breath when on our beds or our skin, so they sweat. For our winter warmth, wool is great because its long lasting, breathable and will naturally breakdown when its at end of life.  Good quality woollen products can often be found at Op Shops. </a:t>
            </a:r>
          </a:p>
          <a:p>
            <a:endParaRPr lang="mi-NZ" dirty="0"/>
          </a:p>
          <a:p>
            <a:r>
              <a:rPr lang="mi-NZ" dirty="0"/>
              <a:t>Op shops aren’t dumping grounds, it things are broken, too old for use, mouldy or damaged, the op shop isn’t the place for them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24</a:t>
            </a:fld>
            <a:endParaRPr lang="en-NZ"/>
          </a:p>
        </p:txBody>
      </p:sp>
    </p:spTree>
    <p:extLst>
      <p:ext uri="{BB962C8B-B14F-4D97-AF65-F5344CB8AC3E}">
        <p14:creationId xmlns:p14="http://schemas.microsoft.com/office/powerpoint/2010/main" val="1503483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E4E29"/>
                </a:solidFill>
                <a:effectLst/>
                <a:latin typeface="futura-pt"/>
              </a:rPr>
              <a:t>Already mentioned this before we had kai. </a:t>
            </a:r>
          </a:p>
          <a:p>
            <a:r>
              <a:rPr lang="en-US" b="1" i="0" dirty="0">
                <a:solidFill>
                  <a:srgbClr val="2E4E29"/>
                </a:solidFill>
                <a:effectLst/>
                <a:latin typeface="futura-pt"/>
              </a:rPr>
              <a:t>Every year Kiwis' waste $2.9 billion dollars worth of food. That's $1,326 per household, per year.</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25</a:t>
            </a:fld>
            <a:endParaRPr lang="en-NZ"/>
          </a:p>
        </p:txBody>
      </p:sp>
    </p:spTree>
    <p:extLst>
      <p:ext uri="{BB962C8B-B14F-4D97-AF65-F5344CB8AC3E}">
        <p14:creationId xmlns:p14="http://schemas.microsoft.com/office/powerpoint/2010/main" val="3107622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26</a:t>
            </a:fld>
            <a:endParaRPr lang="en-NZ"/>
          </a:p>
        </p:txBody>
      </p:sp>
    </p:spTree>
    <p:extLst>
      <p:ext uri="{BB962C8B-B14F-4D97-AF65-F5344CB8AC3E}">
        <p14:creationId xmlns:p14="http://schemas.microsoft.com/office/powerpoint/2010/main" val="3303050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Soft plastic recycling turns plastics into planter boxes or fence posts.</a:t>
            </a:r>
          </a:p>
          <a:p>
            <a:endParaRPr lang="mi-NZ" dirty="0"/>
          </a:p>
          <a:p>
            <a:r>
              <a:rPr lang="en-US" b="0" i="0" dirty="0">
                <a:solidFill>
                  <a:srgbClr val="FFFFFF"/>
                </a:solidFill>
                <a:effectLst/>
                <a:latin typeface="Poppins" panose="00000500000000000000" pitchFamily="2" charset="0"/>
              </a:rPr>
              <a:t>estimated that Aotearoa only has the capacity to recycle around 700 </a:t>
            </a:r>
            <a:r>
              <a:rPr lang="en-US" b="0" i="0" dirty="0" err="1">
                <a:solidFill>
                  <a:srgbClr val="FFFFFF"/>
                </a:solidFill>
                <a:effectLst/>
                <a:latin typeface="Poppins" panose="00000500000000000000" pitchFamily="2" charset="0"/>
              </a:rPr>
              <a:t>tonnes</a:t>
            </a:r>
            <a:r>
              <a:rPr lang="en-US" b="0" i="0" dirty="0">
                <a:solidFill>
                  <a:srgbClr val="FFFFFF"/>
                </a:solidFill>
                <a:effectLst/>
                <a:latin typeface="Poppins" panose="00000500000000000000" pitchFamily="2" charset="0"/>
              </a:rPr>
              <a:t> of soft plastic over the next year. </a:t>
            </a:r>
            <a:endParaRPr lang="mi-NZ" b="0" i="0" dirty="0">
              <a:solidFill>
                <a:srgbClr val="FFFFFF"/>
              </a:solidFill>
              <a:effectLst/>
              <a:latin typeface="Poppins" panose="00000500000000000000" pitchFamily="2" charset="0"/>
            </a:endParaRPr>
          </a:p>
          <a:p>
            <a:endParaRPr lang="mi-NZ" b="0" i="0" dirty="0">
              <a:solidFill>
                <a:srgbClr val="FFFFFF"/>
              </a:solidFill>
              <a:effectLst/>
              <a:latin typeface="Poppins" panose="00000500000000000000" pitchFamily="2" charset="0"/>
            </a:endParaRPr>
          </a:p>
          <a:p>
            <a:r>
              <a:rPr lang="en-US" b="0" i="0" dirty="0">
                <a:solidFill>
                  <a:srgbClr val="FFFFFF"/>
                </a:solidFill>
                <a:effectLst/>
                <a:latin typeface="Poppins" panose="00000500000000000000" pitchFamily="2" charset="0"/>
              </a:rPr>
              <a:t>All plastics numbered 1-7 are accepted for recycling, excluding polystyrene and meat trays, but how they get to be recycled is another story; we can only put Plastics 1, 2 + 5 in our domestic recycling bins. </a:t>
            </a:r>
          </a:p>
          <a:p>
            <a:r>
              <a:rPr lang="en-US" b="0" i="0" dirty="0">
                <a:solidFill>
                  <a:srgbClr val="FFFFFF"/>
                </a:solidFill>
                <a:effectLst/>
                <a:latin typeface="Poppins" panose="00000500000000000000" pitchFamily="2" charset="0"/>
              </a:rPr>
              <a:t>Some of New Zealand’s recycling is done here as well as Asia and Australia</a:t>
            </a:r>
          </a:p>
          <a:p>
            <a:r>
              <a:rPr lang="en-US" b="0" i="0" dirty="0">
                <a:solidFill>
                  <a:srgbClr val="FFFFFF"/>
                </a:solidFill>
                <a:effectLst/>
                <a:latin typeface="Poppins" panose="00000500000000000000" pitchFamily="2" charset="0"/>
              </a:rPr>
              <a:t>Cardboard and glass are generally converted into new products here in NZ</a:t>
            </a:r>
          </a:p>
          <a:p>
            <a:r>
              <a:rPr lang="en-US" b="0" i="0" dirty="0">
                <a:solidFill>
                  <a:srgbClr val="FFFFFF"/>
                </a:solidFill>
                <a:effectLst/>
                <a:latin typeface="Poppins" panose="00000500000000000000" pitchFamily="2" charset="0"/>
              </a:rPr>
              <a:t>Plastic, paper and metal are sent overseas for re-manufacture</a:t>
            </a:r>
          </a:p>
          <a:p>
            <a:r>
              <a:rPr lang="en-US" b="0" i="0" dirty="0">
                <a:solidFill>
                  <a:srgbClr val="FFFFFF"/>
                </a:solidFill>
                <a:effectLst/>
                <a:latin typeface="Poppins" panose="00000500000000000000" pitchFamily="2" charset="0"/>
              </a:rPr>
              <a:t>Under Section 23(1)(b) of the Waste </a:t>
            </a:r>
            <a:r>
              <a:rPr lang="en-US" b="0" i="0" dirty="0" err="1">
                <a:solidFill>
                  <a:srgbClr val="FFFFFF"/>
                </a:solidFill>
                <a:effectLst/>
                <a:latin typeface="Poppins" panose="00000500000000000000" pitchFamily="2" charset="0"/>
              </a:rPr>
              <a:t>Minimisation</a:t>
            </a:r>
            <a:r>
              <a:rPr lang="en-US" b="0" i="0" dirty="0">
                <a:solidFill>
                  <a:srgbClr val="FFFFFF"/>
                </a:solidFill>
                <a:effectLst/>
                <a:latin typeface="Poppins" panose="00000500000000000000" pitchFamily="2" charset="0"/>
              </a:rPr>
              <a:t> Act 2008, plastics will be gradually phased out. Some items we can kiss goodbye to are: PVC meat trays, Polystyrene packaging, EPS grocery packaging, oxo-degradable and photo-degradable plastics, plastic drink mixers, plastic cotton buds</a:t>
            </a:r>
          </a:p>
          <a:p>
            <a:r>
              <a:rPr lang="en-US" b="0" i="0" dirty="0">
                <a:solidFill>
                  <a:srgbClr val="FFFFFF"/>
                </a:solidFill>
                <a:effectLst/>
                <a:latin typeface="Poppins" panose="00000500000000000000" pitchFamily="2" charset="0"/>
              </a:rPr>
              <a:t>The recyclability of a product depends on how it is made; plastics that have been thermoset contain polymers that have formed irreversible chemical bonds - therefore cannot be recycled</a:t>
            </a:r>
            <a:r>
              <a:rPr lang="en-US" b="0" i="0">
                <a:solidFill>
                  <a:srgbClr val="FFFFFF"/>
                </a:solidFill>
                <a:effectLst/>
                <a:latin typeface="Poppins" panose="00000500000000000000" pitchFamily="2" charset="0"/>
              </a:rPr>
              <a:t>. </a:t>
            </a:r>
          </a:p>
          <a:p>
            <a:r>
              <a:rPr lang="en-US" b="0" i="0">
                <a:solidFill>
                  <a:srgbClr val="FFFFFF"/>
                </a:solidFill>
                <a:effectLst/>
                <a:latin typeface="Poppins" panose="00000500000000000000" pitchFamily="2" charset="0"/>
              </a:rPr>
              <a:t>Thermoplastics </a:t>
            </a:r>
            <a:r>
              <a:rPr lang="en-US" b="0" i="0" dirty="0">
                <a:solidFill>
                  <a:srgbClr val="FFFFFF"/>
                </a:solidFill>
                <a:effectLst/>
                <a:latin typeface="Poppins" panose="00000500000000000000" pitchFamily="2" charset="0"/>
              </a:rPr>
              <a:t>can be re-melted and re-molded to create a new product.</a:t>
            </a:r>
          </a:p>
          <a:p>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27</a:t>
            </a:fld>
            <a:endParaRPr lang="en-NZ"/>
          </a:p>
        </p:txBody>
      </p:sp>
    </p:spTree>
    <p:extLst>
      <p:ext uri="{BB962C8B-B14F-4D97-AF65-F5344CB8AC3E}">
        <p14:creationId xmlns:p14="http://schemas.microsoft.com/office/powerpoint/2010/main" val="3137459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Look at what comes out of the earth to go into a mobile phone, and then what do we do with the old one when the latest model comes out?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28</a:t>
            </a:fld>
            <a:endParaRPr lang="en-NZ"/>
          </a:p>
        </p:txBody>
      </p:sp>
    </p:spTree>
    <p:extLst>
      <p:ext uri="{BB962C8B-B14F-4D97-AF65-F5344CB8AC3E}">
        <p14:creationId xmlns:p14="http://schemas.microsoft.com/office/powerpoint/2010/main" val="17371780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You can recycle your mobile phones at the Te Maunga transfer station! </a:t>
            </a:r>
          </a:p>
          <a:p>
            <a:r>
              <a:rPr lang="mi-NZ" dirty="0"/>
              <a:t>Along with pretty much all of your other e-waste (laptops, screens, TV’s, cameras, small electrical appliances)</a:t>
            </a:r>
          </a:p>
          <a:p>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29</a:t>
            </a:fld>
            <a:endParaRPr lang="en-NZ"/>
          </a:p>
        </p:txBody>
      </p:sp>
    </p:spTree>
    <p:extLst>
      <p:ext uri="{BB962C8B-B14F-4D97-AF65-F5344CB8AC3E}">
        <p14:creationId xmlns:p14="http://schemas.microsoft.com/office/powerpoint/2010/main" val="226722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31</a:t>
            </a:fld>
            <a:endParaRPr lang="en-NZ"/>
          </a:p>
        </p:txBody>
      </p:sp>
    </p:spTree>
    <p:extLst>
      <p:ext uri="{BB962C8B-B14F-4D97-AF65-F5344CB8AC3E}">
        <p14:creationId xmlns:p14="http://schemas.microsoft.com/office/powerpoint/2010/main" val="1339659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Reducing our waste in our homes helps us, our whānau, the taiao, it takes pressure off the land, and by keeping resources in circulation for longer by reusing, repurposing </a:t>
            </a:r>
          </a:p>
          <a:p>
            <a:r>
              <a:rPr lang="mi-NZ" dirty="0"/>
              <a:t>And recycling, we are reducing the amount of natural resources being used to make things. We all win.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32</a:t>
            </a:fld>
            <a:endParaRPr lang="en-NZ"/>
          </a:p>
        </p:txBody>
      </p:sp>
    </p:spTree>
    <p:extLst>
      <p:ext uri="{BB962C8B-B14F-4D97-AF65-F5344CB8AC3E}">
        <p14:creationId xmlns:p14="http://schemas.microsoft.com/office/powerpoint/2010/main" val="683813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The purpose of this bag was to hopefully introduce you to some useful and reuseable products that you may not have been aware of.</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33</a:t>
            </a:fld>
            <a:endParaRPr lang="en-NZ"/>
          </a:p>
        </p:txBody>
      </p:sp>
    </p:spTree>
    <p:extLst>
      <p:ext uri="{BB962C8B-B14F-4D97-AF65-F5344CB8AC3E}">
        <p14:creationId xmlns:p14="http://schemas.microsoft.com/office/powerpoint/2010/main" val="3204861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Evaluation forms!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34</a:t>
            </a:fld>
            <a:endParaRPr lang="en-NZ"/>
          </a:p>
        </p:txBody>
      </p:sp>
    </p:spTree>
    <p:extLst>
      <p:ext uri="{BB962C8B-B14F-4D97-AF65-F5344CB8AC3E}">
        <p14:creationId xmlns:p14="http://schemas.microsoft.com/office/powerpoint/2010/main" val="66094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b="1" dirty="0"/>
              <a:t>This wananga is about waste. </a:t>
            </a:r>
          </a:p>
          <a:p>
            <a:endParaRPr lang="mi-NZ" dirty="0"/>
          </a:p>
          <a:p>
            <a:pPr marL="0" marR="0" lvl="0" indent="0" algn="l" defTabSz="914400" rtl="0" eaLnBrk="1" fontAlgn="auto" latinLnBrk="0" hangingPunct="1">
              <a:lnSpc>
                <a:spcPct val="100000"/>
              </a:lnSpc>
              <a:spcBef>
                <a:spcPts val="0"/>
              </a:spcBef>
              <a:spcAft>
                <a:spcPts val="0"/>
              </a:spcAft>
              <a:buClrTx/>
              <a:buSzTx/>
              <a:buFontTx/>
              <a:buNone/>
              <a:tabLst/>
              <a:defRPr/>
            </a:pPr>
            <a:r>
              <a:rPr lang="mi-NZ" sz="1200" b="1" dirty="0">
                <a:solidFill>
                  <a:schemeClr val="bg1"/>
                </a:solidFill>
              </a:rPr>
              <a:t>There is no such place as away for our waste, it goes into the land, sitting for 100’s of years. In Aotearoa, most landfills or dumps operate for about 20 years, a polyester shirt can take 200 years or more to decompose, tires can take hundreds or even thousands of years to decompose, plastic bottles can take 450 years to decompose, electronic waste can take over a million years. </a:t>
            </a:r>
            <a:endParaRPr lang="en-NZ"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mi-NZ"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i-NZ" sz="1200" b="1" dirty="0">
                <a:solidFill>
                  <a:schemeClr val="bg1"/>
                </a:solidFill>
              </a:rPr>
              <a:t>Plastic is the most common material thrown away in 42% of households globally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mi-NZ"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mi-NZ" sz="1200" b="1" dirty="0">
                <a:solidFill>
                  <a:schemeClr val="bg1"/>
                </a:solidFill>
              </a:rPr>
              <a:t>Followed by food-rlated waste 38% of households</a:t>
            </a:r>
          </a:p>
          <a:p>
            <a:endParaRPr lang="mi-NZ" dirty="0"/>
          </a:p>
          <a:p>
            <a:r>
              <a:rPr lang="mi-NZ" dirty="0"/>
              <a:t>The waste we generate in our whare and the impact it has on us and on the whenua. </a:t>
            </a:r>
          </a:p>
          <a:p>
            <a:endParaRPr lang="mi-NZ" dirty="0"/>
          </a:p>
          <a:p>
            <a:r>
              <a:rPr lang="mi-NZ" dirty="0"/>
              <a:t>In nature, there is no such thing as waste, this is something we humans have created. Our households are one area we have control of with regards to waste. We choice what we bring into our house to support our lifesytle, and that choice dictates what leaves our house as waste.  During this wananga we’ll break down the issues relating to common household waste items, including why they are a problem and what we can do differently.  Tonights session is about providing information and awareness to support different choices. </a:t>
            </a:r>
          </a:p>
          <a:p>
            <a:endParaRPr lang="mi-NZ" dirty="0"/>
          </a:p>
          <a:p>
            <a:r>
              <a:rPr lang="mi-NZ" dirty="0"/>
              <a:t>We have a bad reputation for the waste we produce per person in this country. </a:t>
            </a:r>
          </a:p>
        </p:txBody>
      </p:sp>
      <p:sp>
        <p:nvSpPr>
          <p:cNvPr id="4" name="Slide Number Placeholder 3"/>
          <p:cNvSpPr>
            <a:spLocks noGrp="1"/>
          </p:cNvSpPr>
          <p:nvPr>
            <p:ph type="sldNum" sz="quarter" idx="5"/>
          </p:nvPr>
        </p:nvSpPr>
        <p:spPr/>
        <p:txBody>
          <a:bodyPr/>
          <a:lstStyle/>
          <a:p>
            <a:fld id="{C8B531E9-D094-478B-9C19-1D1E1D1CB21A}" type="slidenum">
              <a:rPr lang="en-NZ" smtClean="0"/>
              <a:t>3</a:t>
            </a:fld>
            <a:endParaRPr lang="en-NZ"/>
          </a:p>
        </p:txBody>
      </p:sp>
    </p:spTree>
    <p:extLst>
      <p:ext uri="{BB962C8B-B14F-4D97-AF65-F5344CB8AC3E}">
        <p14:creationId xmlns:p14="http://schemas.microsoft.com/office/powerpoint/2010/main" val="269293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These are the types of products and resources we will be focusing on tonight. We’ll start around the outside of the house and then have a break for kai at 5pm, then come back and talk about what goes on inside the house. </a:t>
            </a:r>
          </a:p>
          <a:p>
            <a:endParaRPr lang="mi-NZ" dirty="0"/>
          </a:p>
          <a:p>
            <a:r>
              <a:rPr lang="mi-NZ" dirty="0"/>
              <a:t>The hope for this wānanga is that everyone here can take away something to do differently, based on shared knowledge of what we could do differently. </a:t>
            </a:r>
          </a:p>
          <a:p>
            <a:endParaRPr lang="mi-NZ" dirty="0"/>
          </a:p>
          <a:p>
            <a:r>
              <a:rPr lang="mi-NZ" dirty="0"/>
              <a:t>I have a resources bag for those who have come along tonight, one per whare, and I’ll talk through what’s in them at the end. </a:t>
            </a:r>
          </a:p>
          <a:p>
            <a:endParaRPr lang="mi-NZ" dirty="0"/>
          </a:p>
          <a:p>
            <a:r>
              <a:rPr lang="mi-NZ" dirty="0"/>
              <a:t>I have also provided a reference guide for you to take home, so you know where to take things, should you have something lying around that after tonight, you would now like to see put to good use.  And I have an feedback form, which I would really appreciate you filling out at the end and leave with me.</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4</a:t>
            </a:fld>
            <a:endParaRPr lang="en-NZ"/>
          </a:p>
        </p:txBody>
      </p:sp>
    </p:spTree>
    <p:extLst>
      <p:ext uri="{BB962C8B-B14F-4D97-AF65-F5344CB8AC3E}">
        <p14:creationId xmlns:p14="http://schemas.microsoft.com/office/powerpoint/2010/main" val="377988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The waste hierachy is based on the focus with the biggest priority at the top, that will have the most impact on reducing waste.</a:t>
            </a:r>
          </a:p>
          <a:p>
            <a:endParaRPr lang="mi-NZ" dirty="0"/>
          </a:p>
          <a:p>
            <a:r>
              <a:rPr lang="mi-NZ" dirty="0"/>
              <a:t>Notice how far down recyling is – while we’ll talk a lot about recycling tonight, it comes with a cost. Recycling involves breaking a product down, which uses energy, (more resources) and then uses the raw materials to create a new product. Sometimes this is upcycling, creating a product worth more than the original, sometimes its downcycling, creating a product that’s worth less.</a:t>
            </a:r>
          </a:p>
          <a:p>
            <a:endParaRPr lang="mi-NZ" dirty="0"/>
          </a:p>
          <a:p>
            <a:r>
              <a:rPr lang="mi-NZ" dirty="0"/>
              <a:t>However, the biggest impact we can all have is through reducing and reusing waste and thinking about what it is we actually need, and how we can make do with less, or hold onto quality things for longer. </a:t>
            </a:r>
          </a:p>
          <a:p>
            <a:endParaRPr lang="mi-NZ" dirty="0"/>
          </a:p>
          <a:p>
            <a:r>
              <a:rPr lang="mi-NZ" dirty="0"/>
              <a:t>Ready to jump into this?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5</a:t>
            </a:fld>
            <a:endParaRPr lang="en-NZ"/>
          </a:p>
        </p:txBody>
      </p:sp>
    </p:spTree>
    <p:extLst>
      <p:ext uri="{BB962C8B-B14F-4D97-AF65-F5344CB8AC3E}">
        <p14:creationId xmlns:p14="http://schemas.microsoft.com/office/powerpoint/2010/main" val="3925019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This is something we see regularly. Making no assumptions that this is what’s happening at your house, but even from my own experience, its easy for things to build up and then become overwhelming. We just moved house and the amount stuff we had collected over the 18 years we’d been in the same house was quite something. Many of us have a habit of ‘holding on to stuff’ just in case we need it further down the line, or worse still, which I am guily of hlding on to suff simply because we don’t know what to do with it. So stuff gets stored. </a:t>
            </a:r>
          </a:p>
          <a:p>
            <a:endParaRPr lang="mi-NZ" dirty="0"/>
          </a:p>
          <a:p>
            <a:r>
              <a:rPr lang="mi-NZ" dirty="0"/>
              <a:t>The problem with this sort of stuff is it can do a lot of harm to the soil and pose a health risk to us and our whānau. Not to mention, all of this was once worth something and in some instances, will still be worth something.  All of the resources we use come from the earth resources.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6</a:t>
            </a:fld>
            <a:endParaRPr lang="en-NZ"/>
          </a:p>
        </p:txBody>
      </p:sp>
    </p:spTree>
    <p:extLst>
      <p:ext uri="{BB962C8B-B14F-4D97-AF65-F5344CB8AC3E}">
        <p14:creationId xmlns:p14="http://schemas.microsoft.com/office/powerpoint/2010/main" val="122853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These are some of the things that can come out of whiteware.</a:t>
            </a:r>
          </a:p>
          <a:p>
            <a:endParaRPr lang="mi-NZ" dirty="0"/>
          </a:p>
          <a:p>
            <a:r>
              <a:rPr lang="en-US" b="0" i="0" dirty="0">
                <a:solidFill>
                  <a:srgbClr val="001D35"/>
                </a:solidFill>
                <a:effectLst/>
                <a:latin typeface="Google Sans"/>
              </a:rPr>
              <a:t>Cadmium exposure can lead to various health problems, including kidney damage, lung cancer, and other health effects, depending on the level and duration of exposure. Exposure can occur through inhalation of dust and fumes, ingestion of contaminated food or water.</a:t>
            </a:r>
          </a:p>
          <a:p>
            <a:endParaRPr lang="en-US" b="0" i="0" dirty="0">
              <a:solidFill>
                <a:srgbClr val="001D35"/>
              </a:solidFill>
              <a:effectLst/>
              <a:latin typeface="Google Sans"/>
            </a:endParaRPr>
          </a:p>
          <a:p>
            <a:r>
              <a:rPr lang="en-US" b="0" i="0" dirty="0">
                <a:solidFill>
                  <a:srgbClr val="001D35"/>
                </a:solidFill>
                <a:effectLst/>
                <a:latin typeface="Google Sans"/>
              </a:rPr>
              <a:t>Lead poisoning can cause headaches, numbness in fingers and hands, depression, memory and sleep issues, intestinal issues, can also affect your blood, kidneys, bones, heart or reproductive systems….</a:t>
            </a:r>
            <a:r>
              <a:rPr lang="en-US" b="0" i="0" dirty="0">
                <a:solidFill>
                  <a:srgbClr val="212529"/>
                </a:solidFill>
                <a:effectLst/>
                <a:latin typeface="Public Sans"/>
              </a:rPr>
              <a:t> Lead gets into your body through food, water and air. </a:t>
            </a:r>
          </a:p>
          <a:p>
            <a:endParaRPr lang="en-US" b="0" i="0" dirty="0">
              <a:solidFill>
                <a:srgbClr val="212529"/>
              </a:solidFill>
              <a:effectLst/>
              <a:latin typeface="Public Sans"/>
            </a:endParaRPr>
          </a:p>
          <a:p>
            <a:r>
              <a:rPr lang="en-US" b="0" i="0" dirty="0">
                <a:solidFill>
                  <a:srgbClr val="212529"/>
                </a:solidFill>
                <a:effectLst/>
                <a:latin typeface="Public Sans"/>
              </a:rPr>
              <a:t>If whiteware if left outside to deteriorate, these compounds can leach in the soil, we might decide at some point to turn that part of our yard into a garden…</a:t>
            </a:r>
            <a:endParaRPr lang="mi-NZ" dirty="0"/>
          </a:p>
          <a:p>
            <a:endParaRPr lang="mi-NZ" dirty="0"/>
          </a:p>
          <a:p>
            <a:r>
              <a:rPr lang="mi-NZ" dirty="0"/>
              <a:t>Often the reason we dump our whiteware like this is because it breaks and we don’t know what to do with it. The tempation and in many cases necessity to buy cheap appliances has a long term cost for us and for the environment. Buying cheap often means the products will cost more to repair than to buy new, which doesnt make any sense.  Cheaper products don’t last as long as better quality...if a cheaper model for aroudn $400 dollars need to be replace every 5 years, and a midrange $800 one lasts 8 -10 years, you’re better off.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7</a:t>
            </a:fld>
            <a:endParaRPr lang="en-NZ"/>
          </a:p>
        </p:txBody>
      </p:sp>
    </p:spTree>
    <p:extLst>
      <p:ext uri="{BB962C8B-B14F-4D97-AF65-F5344CB8AC3E}">
        <p14:creationId xmlns:p14="http://schemas.microsoft.com/office/powerpoint/2010/main" val="1030250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6.5 million tyres are disposed of each year...they are a major fire and environmental disaster risk if not managed properly. Just like whiteare, they don’t belong left on our properties, because they do leach contaimanents in the soil.</a:t>
            </a:r>
          </a:p>
          <a:p>
            <a:endParaRPr lang="mi-NZ" dirty="0"/>
          </a:p>
          <a:p>
            <a:r>
              <a:rPr lang="mi-NZ" dirty="0"/>
              <a:t>For this reason never grow edible plants inside tires.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8</a:t>
            </a:fld>
            <a:endParaRPr lang="en-NZ"/>
          </a:p>
        </p:txBody>
      </p:sp>
    </p:spTree>
    <p:extLst>
      <p:ext uri="{BB962C8B-B14F-4D97-AF65-F5344CB8AC3E}">
        <p14:creationId xmlns:p14="http://schemas.microsoft.com/office/powerpoint/2010/main" val="576595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There are options for both! </a:t>
            </a:r>
            <a:endParaRPr lang="en-NZ" dirty="0"/>
          </a:p>
        </p:txBody>
      </p:sp>
      <p:sp>
        <p:nvSpPr>
          <p:cNvPr id="4" name="Slide Number Placeholder 3"/>
          <p:cNvSpPr>
            <a:spLocks noGrp="1"/>
          </p:cNvSpPr>
          <p:nvPr>
            <p:ph type="sldNum" sz="quarter" idx="5"/>
          </p:nvPr>
        </p:nvSpPr>
        <p:spPr/>
        <p:txBody>
          <a:bodyPr/>
          <a:lstStyle/>
          <a:p>
            <a:fld id="{C8B531E9-D094-478B-9C19-1D1E1D1CB21A}" type="slidenum">
              <a:rPr lang="en-NZ" smtClean="0"/>
              <a:t>9</a:t>
            </a:fld>
            <a:endParaRPr lang="en-NZ"/>
          </a:p>
        </p:txBody>
      </p:sp>
    </p:spTree>
    <p:extLst>
      <p:ext uri="{BB962C8B-B14F-4D97-AF65-F5344CB8AC3E}">
        <p14:creationId xmlns:p14="http://schemas.microsoft.com/office/powerpoint/2010/main" val="4250711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FCE41C75-6FCC-46AF-AC76-7FA3353FA64C}" type="datetimeFigureOut">
              <a:rPr lang="en-NZ" smtClean="0"/>
              <a:t>29/04/2025</a:t>
            </a:fld>
            <a:endParaRPr lang="en-NZ"/>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NZ"/>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E831904-C339-4093-907D-07D4C5D20BA1}" type="slidenum">
              <a:rPr lang="en-NZ" smtClean="0"/>
              <a:t>‹#›</a:t>
            </a:fld>
            <a:endParaRPr lang="en-NZ"/>
          </a:p>
        </p:txBody>
      </p:sp>
    </p:spTree>
    <p:extLst>
      <p:ext uri="{BB962C8B-B14F-4D97-AF65-F5344CB8AC3E}">
        <p14:creationId xmlns:p14="http://schemas.microsoft.com/office/powerpoint/2010/main" val="51692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41C75-6FCC-46AF-AC76-7FA3353FA64C}" type="datetimeFigureOut">
              <a:rPr lang="en-NZ" smtClean="0"/>
              <a:t>29/04/2025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209987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41C75-6FCC-46AF-AC76-7FA3353FA64C}" type="datetimeFigureOut">
              <a:rPr lang="en-NZ" smtClean="0"/>
              <a:t>29/04/2025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80170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41C75-6FCC-46AF-AC76-7FA3353FA64C}" type="datetimeFigureOut">
              <a:rPr lang="en-NZ" smtClean="0"/>
              <a:t>29/04/2025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82015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41C75-6FCC-46AF-AC76-7FA3353FA64C}" type="datetimeFigureOut">
              <a:rPr lang="en-NZ" smtClean="0"/>
              <a:t>29/04/2025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69370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E41C75-6FCC-46AF-AC76-7FA3353FA64C}" type="datetimeFigureOut">
              <a:rPr lang="en-NZ" smtClean="0"/>
              <a:t>29/04/2025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27056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E41C75-6FCC-46AF-AC76-7FA3353FA64C}" type="datetimeFigureOut">
              <a:rPr lang="en-NZ" smtClean="0"/>
              <a:t>29/04/2025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90823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E41C75-6FCC-46AF-AC76-7FA3353FA64C}" type="datetimeFigureOut">
              <a:rPr lang="en-NZ" smtClean="0"/>
              <a:t>29/04/2025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3134342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41C75-6FCC-46AF-AC76-7FA3353FA64C}" type="datetimeFigureOut">
              <a:rPr lang="en-NZ" smtClean="0"/>
              <a:t>29/04/2025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E831904-C339-4093-907D-07D4C5D20BA1}" type="slidenum">
              <a:rPr lang="en-NZ" smtClean="0"/>
              <a:t>‹#›</a:t>
            </a:fld>
            <a:endParaRPr lang="en-NZ"/>
          </a:p>
        </p:txBody>
      </p:sp>
    </p:spTree>
    <p:extLst>
      <p:ext uri="{BB962C8B-B14F-4D97-AF65-F5344CB8AC3E}">
        <p14:creationId xmlns:p14="http://schemas.microsoft.com/office/powerpoint/2010/main" val="259934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FCE41C75-6FCC-46AF-AC76-7FA3353FA64C}" type="datetimeFigureOut">
              <a:rPr lang="en-NZ" smtClean="0"/>
              <a:t>29/04/2025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E831904-C339-4093-907D-07D4C5D20BA1}" type="slidenum">
              <a:rPr lang="en-NZ" smtClean="0"/>
              <a:t>‹#›</a:t>
            </a:fld>
            <a:endParaRPr lang="en-NZ"/>
          </a:p>
        </p:txBody>
      </p:sp>
    </p:spTree>
    <p:extLst>
      <p:ext uri="{BB962C8B-B14F-4D97-AF65-F5344CB8AC3E}">
        <p14:creationId xmlns:p14="http://schemas.microsoft.com/office/powerpoint/2010/main" val="175358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FCE41C75-6FCC-46AF-AC76-7FA3353FA64C}" type="datetimeFigureOut">
              <a:rPr lang="en-NZ" smtClean="0"/>
              <a:t>29/04/2025</a:t>
            </a:fld>
            <a:endParaRPr lang="en-NZ"/>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NZ"/>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E831904-C339-4093-907D-07D4C5D20BA1}" type="slidenum">
              <a:rPr lang="en-NZ" smtClean="0"/>
              <a:t>‹#›</a:t>
            </a:fld>
            <a:endParaRPr lang="en-NZ"/>
          </a:p>
        </p:txBody>
      </p:sp>
    </p:spTree>
    <p:extLst>
      <p:ext uri="{BB962C8B-B14F-4D97-AF65-F5344CB8AC3E}">
        <p14:creationId xmlns:p14="http://schemas.microsoft.com/office/powerpoint/2010/main" val="96233559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CE41C75-6FCC-46AF-AC76-7FA3353FA64C}" type="datetimeFigureOut">
              <a:rPr lang="en-NZ" smtClean="0"/>
              <a:t>29/04/2025</a:t>
            </a:fld>
            <a:endParaRPr lang="en-NZ"/>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NZ"/>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E831904-C339-4093-907D-07D4C5D20BA1}" type="slidenum">
              <a:rPr lang="en-NZ" smtClean="0"/>
              <a:t>‹#›</a:t>
            </a:fld>
            <a:endParaRPr lang="en-NZ"/>
          </a:p>
        </p:txBody>
      </p:sp>
    </p:spTree>
    <p:extLst>
      <p:ext uri="{BB962C8B-B14F-4D97-AF65-F5344CB8AC3E}">
        <p14:creationId xmlns:p14="http://schemas.microsoft.com/office/powerpoint/2010/main" val="3740589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sv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8058-0198-5BEB-4802-D8243CBF4C8E}"/>
              </a:ext>
            </a:extLst>
          </p:cNvPr>
          <p:cNvSpPr>
            <a:spLocks noGrp="1"/>
          </p:cNvSpPr>
          <p:nvPr>
            <p:ph type="ctrTitle"/>
          </p:nvPr>
        </p:nvSpPr>
        <p:spPr>
          <a:xfrm>
            <a:off x="1524000" y="258763"/>
            <a:ext cx="9144000" cy="2387600"/>
          </a:xfrm>
        </p:spPr>
        <p:txBody>
          <a:bodyPr/>
          <a:lstStyle/>
          <a:p>
            <a:pPr algn="ctr"/>
            <a:r>
              <a:rPr lang="mi-NZ" dirty="0"/>
              <a:t>Healthier Whare, </a:t>
            </a:r>
            <a:br>
              <a:rPr lang="mi-NZ" dirty="0"/>
            </a:br>
            <a:r>
              <a:rPr lang="mi-NZ" dirty="0"/>
              <a:t>Healthier Whenua </a:t>
            </a:r>
            <a:endParaRPr lang="en-NZ" dirty="0"/>
          </a:p>
        </p:txBody>
      </p:sp>
      <p:sp>
        <p:nvSpPr>
          <p:cNvPr id="3" name="Subtitle 2">
            <a:extLst>
              <a:ext uri="{FF2B5EF4-FFF2-40B4-BE49-F238E27FC236}">
                <a16:creationId xmlns:a16="http://schemas.microsoft.com/office/drawing/2014/main" id="{75C8D85C-F261-96FF-4F8F-33675BAE935C}"/>
              </a:ext>
            </a:extLst>
          </p:cNvPr>
          <p:cNvSpPr>
            <a:spLocks noGrp="1"/>
          </p:cNvSpPr>
          <p:nvPr>
            <p:ph type="subTitle" idx="1"/>
          </p:nvPr>
        </p:nvSpPr>
        <p:spPr>
          <a:xfrm>
            <a:off x="1524000" y="2774686"/>
            <a:ext cx="9144000" cy="1655762"/>
          </a:xfrm>
        </p:spPr>
        <p:txBody>
          <a:bodyPr>
            <a:normAutofit/>
          </a:bodyPr>
          <a:lstStyle/>
          <a:p>
            <a:pPr algn="ctr"/>
            <a:r>
              <a:rPr lang="mi-NZ" b="1" dirty="0"/>
              <a:t>29th April, 2025, Huria Marae</a:t>
            </a:r>
          </a:p>
          <a:p>
            <a:pPr algn="ctr"/>
            <a:r>
              <a:rPr lang="mi-NZ" b="1" dirty="0"/>
              <a:t>Presented by Jo Wills, Sustainability Options </a:t>
            </a:r>
          </a:p>
          <a:p>
            <a:pPr algn="ctr"/>
            <a:endParaRPr lang="mi-NZ" b="1" dirty="0"/>
          </a:p>
        </p:txBody>
      </p:sp>
      <p:sp>
        <p:nvSpPr>
          <p:cNvPr id="4" name="Subtitle 2">
            <a:extLst>
              <a:ext uri="{FF2B5EF4-FFF2-40B4-BE49-F238E27FC236}">
                <a16:creationId xmlns:a16="http://schemas.microsoft.com/office/drawing/2014/main" id="{DFC1D621-CC21-E1D5-0962-AFBEF9438412}"/>
              </a:ext>
            </a:extLst>
          </p:cNvPr>
          <p:cNvSpPr txBox="1">
            <a:spLocks/>
          </p:cNvSpPr>
          <p:nvPr/>
        </p:nvSpPr>
        <p:spPr>
          <a:xfrm>
            <a:off x="1736617" y="3672682"/>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mi-NZ" b="1" dirty="0"/>
          </a:p>
          <a:p>
            <a:r>
              <a:rPr lang="mi-NZ" b="1" dirty="0"/>
              <a:t>Funded by, The Resource Wise Community Fund</a:t>
            </a:r>
          </a:p>
          <a:p>
            <a:r>
              <a:rPr lang="mi-NZ" b="1" dirty="0"/>
              <a:t>Ngā mihi to Huria Marae and team for hosting </a:t>
            </a:r>
          </a:p>
          <a:p>
            <a:endParaRPr lang="mi-NZ" b="1" dirty="0"/>
          </a:p>
        </p:txBody>
      </p:sp>
      <p:pic>
        <p:nvPicPr>
          <p:cNvPr id="6" name="Picture 5" descr="A logo of a planet&#10;&#10;AI-generated content may be incorrect.">
            <a:extLst>
              <a:ext uri="{FF2B5EF4-FFF2-40B4-BE49-F238E27FC236}">
                <a16:creationId xmlns:a16="http://schemas.microsoft.com/office/drawing/2014/main" id="{F2CCBC18-A9E1-51B4-375A-74BA763AB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134" y="5188214"/>
            <a:ext cx="4211922" cy="1655763"/>
          </a:xfrm>
          <a:prstGeom prst="rect">
            <a:avLst/>
          </a:prstGeom>
        </p:spPr>
      </p:pic>
      <p:pic>
        <p:nvPicPr>
          <p:cNvPr id="8" name="Picture 7" descr="A black and blue logo&#10;&#10;AI-generated content may be incorrect.">
            <a:extLst>
              <a:ext uri="{FF2B5EF4-FFF2-40B4-BE49-F238E27FC236}">
                <a16:creationId xmlns:a16="http://schemas.microsoft.com/office/drawing/2014/main" id="{B3C53585-AF64-4440-4922-B1ED374E9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389" y="5188214"/>
            <a:ext cx="3762728" cy="1411023"/>
          </a:xfrm>
          <a:prstGeom prst="rect">
            <a:avLst/>
          </a:prstGeom>
        </p:spPr>
      </p:pic>
    </p:spTree>
    <p:extLst>
      <p:ext uri="{BB962C8B-B14F-4D97-AF65-F5344CB8AC3E}">
        <p14:creationId xmlns:p14="http://schemas.microsoft.com/office/powerpoint/2010/main" val="411899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B6FDF-26F2-4748-D3F4-6B53525C0C7C}"/>
              </a:ext>
            </a:extLst>
          </p:cNvPr>
          <p:cNvSpPr>
            <a:spLocks noGrp="1"/>
          </p:cNvSpPr>
          <p:nvPr>
            <p:ph type="title"/>
          </p:nvPr>
        </p:nvSpPr>
        <p:spPr>
          <a:xfrm>
            <a:off x="4049668" y="499533"/>
            <a:ext cx="6788663" cy="1658198"/>
          </a:xfrm>
        </p:spPr>
        <p:txBody>
          <a:bodyPr>
            <a:normAutofit/>
          </a:bodyPr>
          <a:lstStyle/>
          <a:p>
            <a:r>
              <a:rPr lang="mi-NZ" dirty="0"/>
              <a:t>Tyrewise </a:t>
            </a:r>
            <a:endParaRPr lang="en-NZ" dirty="0"/>
          </a:p>
        </p:txBody>
      </p:sp>
      <p:pic>
        <p:nvPicPr>
          <p:cNvPr id="5" name="Graphic 4" descr="Fuel with solid fill">
            <a:extLst>
              <a:ext uri="{FF2B5EF4-FFF2-40B4-BE49-F238E27FC236}">
                <a16:creationId xmlns:a16="http://schemas.microsoft.com/office/drawing/2014/main" id="{13F97A61-C356-2A89-CB3C-A4BBDE8DC7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1813" y="321733"/>
            <a:ext cx="1961093" cy="1961093"/>
          </a:xfrm>
          <a:prstGeom prst="rect">
            <a:avLst/>
          </a:prstGeom>
        </p:spPr>
      </p:pic>
      <p:pic>
        <p:nvPicPr>
          <p:cNvPr id="7" name="Graphic 6" descr="Horse with solid fill">
            <a:extLst>
              <a:ext uri="{FF2B5EF4-FFF2-40B4-BE49-F238E27FC236}">
                <a16:creationId xmlns:a16="http://schemas.microsoft.com/office/drawing/2014/main" id="{B59A43B6-5252-C9AA-EF81-375D7CA2A5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1813" y="2443693"/>
            <a:ext cx="1961093" cy="1961093"/>
          </a:xfrm>
          <a:prstGeom prst="rect">
            <a:avLst/>
          </a:prstGeom>
        </p:spPr>
      </p:pic>
      <p:pic>
        <p:nvPicPr>
          <p:cNvPr id="9" name="Graphic 8" descr="Playground with solid fill">
            <a:extLst>
              <a:ext uri="{FF2B5EF4-FFF2-40B4-BE49-F238E27FC236}">
                <a16:creationId xmlns:a16="http://schemas.microsoft.com/office/drawing/2014/main" id="{21CB518B-2B2B-628D-6D77-BD1EE3F326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61338" y="4544704"/>
            <a:ext cx="1982043" cy="1982043"/>
          </a:xfrm>
          <a:prstGeom prst="rect">
            <a:avLst/>
          </a:prstGeom>
        </p:spPr>
      </p:pic>
      <p:sp>
        <p:nvSpPr>
          <p:cNvPr id="3" name="Content Placeholder 2">
            <a:extLst>
              <a:ext uri="{FF2B5EF4-FFF2-40B4-BE49-F238E27FC236}">
                <a16:creationId xmlns:a16="http://schemas.microsoft.com/office/drawing/2014/main" id="{FE4F4D6F-E6ED-295C-FD6B-24B7E844BEC6}"/>
              </a:ext>
            </a:extLst>
          </p:cNvPr>
          <p:cNvSpPr>
            <a:spLocks noGrp="1"/>
          </p:cNvSpPr>
          <p:nvPr>
            <p:ph idx="1"/>
          </p:nvPr>
        </p:nvSpPr>
        <p:spPr>
          <a:xfrm>
            <a:off x="4007224" y="1909482"/>
            <a:ext cx="7423156" cy="3868383"/>
          </a:xfrm>
        </p:spPr>
        <p:txBody>
          <a:bodyPr>
            <a:normAutofit lnSpcReduction="10000"/>
          </a:bodyPr>
          <a:lstStyle/>
          <a:p>
            <a:pPr marL="0" indent="0">
              <a:buNone/>
            </a:pPr>
            <a:r>
              <a:rPr lang="mi-NZ" b="1" dirty="0"/>
              <a:t>If you take your tyres to Te Maunga Transfer station they will end up as:</a:t>
            </a:r>
            <a:br>
              <a:rPr lang="mi-NZ" dirty="0"/>
            </a:br>
            <a:endParaRPr lang="mi-NZ" dirty="0"/>
          </a:p>
          <a:p>
            <a:pPr>
              <a:buFont typeface="Wingdings" panose="05000000000000000000" pitchFamily="2" charset="2"/>
              <a:buChar char="v"/>
            </a:pPr>
            <a:r>
              <a:rPr lang="mi-NZ" dirty="0"/>
              <a:t> Fuel for Golden Bay Cement’s cement kiln. Alongside wood waste, the tyres burn clean because they can get the kiln to a very high temperature</a:t>
            </a:r>
            <a:br>
              <a:rPr lang="mi-NZ" dirty="0"/>
            </a:br>
            <a:endParaRPr lang="mi-NZ" dirty="0"/>
          </a:p>
          <a:p>
            <a:pPr>
              <a:buFont typeface="Wingdings" panose="05000000000000000000" pitchFamily="2" charset="2"/>
              <a:buChar char="v"/>
            </a:pPr>
            <a:r>
              <a:rPr lang="mi-NZ" dirty="0"/>
              <a:t> Granulated rubber for artifical sports fields and equestian areas</a:t>
            </a:r>
          </a:p>
          <a:p>
            <a:pPr>
              <a:buFont typeface="Wingdings" panose="05000000000000000000" pitchFamily="2" charset="2"/>
              <a:buChar char="v"/>
            </a:pPr>
            <a:endParaRPr lang="mi-NZ" dirty="0"/>
          </a:p>
          <a:p>
            <a:pPr>
              <a:buFont typeface="Wingdings" panose="05000000000000000000" pitchFamily="2" charset="2"/>
              <a:buChar char="v"/>
            </a:pPr>
            <a:r>
              <a:rPr lang="mi-NZ" dirty="0"/>
              <a:t> Safety surfacing products like underneath jungle gyms </a:t>
            </a:r>
          </a:p>
          <a:p>
            <a:pPr marL="0" indent="0">
              <a:buNone/>
            </a:pPr>
            <a:endParaRPr lang="mi-NZ" sz="2800" dirty="0"/>
          </a:p>
          <a:p>
            <a:pPr marL="0" indent="0">
              <a:buNone/>
            </a:pPr>
            <a:endParaRPr lang="mi-NZ" dirty="0"/>
          </a:p>
        </p:txBody>
      </p:sp>
    </p:spTree>
    <p:extLst>
      <p:ext uri="{BB962C8B-B14F-4D97-AF65-F5344CB8AC3E}">
        <p14:creationId xmlns:p14="http://schemas.microsoft.com/office/powerpoint/2010/main" val="124878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996CBB6-8D24-4FA5-A518-D9D878A40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E8857F7-F05F-4317-9D97-F35571819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D7FAABB-8804-5ADA-520A-816C7D2D45D6}"/>
              </a:ext>
            </a:extLst>
          </p:cNvPr>
          <p:cNvPicPr>
            <a:picLocks noGrp="1" noChangeAspect="1"/>
          </p:cNvPicPr>
          <p:nvPr>
            <p:ph idx="1"/>
          </p:nvPr>
        </p:nvPicPr>
        <p:blipFill>
          <a:blip r:embed="rId3"/>
          <a:stretch>
            <a:fillRect/>
          </a:stretch>
        </p:blipFill>
        <p:spPr>
          <a:xfrm>
            <a:off x="398891" y="200006"/>
            <a:ext cx="11394217" cy="4992312"/>
          </a:xfrm>
          <a:prstGeom prst="rect">
            <a:avLst/>
          </a:prstGeom>
        </p:spPr>
      </p:pic>
      <p:sp>
        <p:nvSpPr>
          <p:cNvPr id="5" name="TextBox 4">
            <a:extLst>
              <a:ext uri="{FF2B5EF4-FFF2-40B4-BE49-F238E27FC236}">
                <a16:creationId xmlns:a16="http://schemas.microsoft.com/office/drawing/2014/main" id="{915069C1-7403-8E9A-5E15-18B1742E9908}"/>
              </a:ext>
            </a:extLst>
          </p:cNvPr>
          <p:cNvSpPr txBox="1"/>
          <p:nvPr/>
        </p:nvSpPr>
        <p:spPr>
          <a:xfrm>
            <a:off x="869191" y="5192318"/>
            <a:ext cx="10609858" cy="954107"/>
          </a:xfrm>
          <a:prstGeom prst="rect">
            <a:avLst/>
          </a:prstGeom>
          <a:noFill/>
        </p:spPr>
        <p:txBody>
          <a:bodyPr wrap="square" rtlCol="0">
            <a:spAutoFit/>
          </a:bodyPr>
          <a:lstStyle/>
          <a:p>
            <a:r>
              <a:rPr lang="en-US" sz="2800" b="1" i="0" dirty="0">
                <a:solidFill>
                  <a:schemeClr val="accent1"/>
                </a:solidFill>
                <a:effectLst/>
                <a:latin typeface="Montserrat" panose="00000500000000000000" pitchFamily="2" charset="0"/>
              </a:rPr>
              <a:t>‘The buttery-soft outer fabric is made from recycled plastic waste, including </a:t>
            </a:r>
            <a:r>
              <a:rPr lang="en-US" sz="2800" b="1" i="0" u="sng" dirty="0">
                <a:solidFill>
                  <a:schemeClr val="accent1"/>
                </a:solidFill>
                <a:effectLst/>
                <a:latin typeface="Montserrat" panose="00000500000000000000" pitchFamily="2" charset="0"/>
              </a:rPr>
              <a:t>end-of-life </a:t>
            </a:r>
            <a:r>
              <a:rPr lang="en-US" sz="2800" b="1" i="0" u="sng" dirty="0" err="1">
                <a:solidFill>
                  <a:schemeClr val="accent1"/>
                </a:solidFill>
                <a:effectLst/>
                <a:latin typeface="Montserrat" panose="00000500000000000000" pitchFamily="2" charset="0"/>
              </a:rPr>
              <a:t>tyres</a:t>
            </a:r>
            <a:r>
              <a:rPr lang="en-US" sz="2800" b="1" i="0" dirty="0">
                <a:solidFill>
                  <a:schemeClr val="accent1"/>
                </a:solidFill>
                <a:effectLst/>
                <a:latin typeface="Montserrat" panose="00000500000000000000" pitchFamily="2" charset="0"/>
              </a:rPr>
              <a:t>.’</a:t>
            </a:r>
            <a:endParaRPr lang="en-NZ" sz="2800" b="1" dirty="0">
              <a:solidFill>
                <a:schemeClr val="accent1"/>
              </a:solidFill>
            </a:endParaRPr>
          </a:p>
        </p:txBody>
      </p:sp>
    </p:spTree>
    <p:extLst>
      <p:ext uri="{BB962C8B-B14F-4D97-AF65-F5344CB8AC3E}">
        <p14:creationId xmlns:p14="http://schemas.microsoft.com/office/powerpoint/2010/main" val="526445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1" name="Rectangle 10">
            <a:extLst>
              <a:ext uri="{FF2B5EF4-FFF2-40B4-BE49-F238E27FC236}">
                <a16:creationId xmlns:a16="http://schemas.microsoft.com/office/drawing/2014/main" id="{3264C4B2-1564-43CF-BEDC-B28972E0D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 y="0"/>
            <a:ext cx="12202287" cy="6858000"/>
          </a:xfrm>
          <a:prstGeom prst="rect">
            <a:avLst/>
          </a:prstGeom>
          <a:solidFill>
            <a:srgbClr val="617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041D87-3D66-7AE8-E5CF-9B5806A84CA6}"/>
              </a:ext>
            </a:extLst>
          </p:cNvPr>
          <p:cNvSpPr>
            <a:spLocks noGrp="1"/>
          </p:cNvSpPr>
          <p:nvPr>
            <p:ph type="title"/>
          </p:nvPr>
        </p:nvSpPr>
        <p:spPr>
          <a:xfrm>
            <a:off x="603504" y="770467"/>
            <a:ext cx="6608963" cy="3352800"/>
          </a:xfrm>
        </p:spPr>
        <p:txBody>
          <a:bodyPr vert="horz" lIns="91440" tIns="45720" rIns="91440" bIns="45720" rtlCol="0" anchor="b">
            <a:normAutofit/>
          </a:bodyPr>
          <a:lstStyle/>
          <a:p>
            <a:pPr>
              <a:lnSpc>
                <a:spcPct val="80000"/>
              </a:lnSpc>
            </a:pPr>
            <a:r>
              <a:rPr lang="en-US" sz="8800" kern="1200" spc="-120" baseline="0" dirty="0">
                <a:solidFill>
                  <a:srgbClr val="FFFFFF"/>
                </a:solidFill>
                <a:latin typeface="+mj-lt"/>
                <a:ea typeface="+mj-ea"/>
                <a:cs typeface="+mj-cs"/>
              </a:rPr>
              <a:t>This is worth something</a:t>
            </a:r>
          </a:p>
        </p:txBody>
      </p:sp>
      <p:pic>
        <p:nvPicPr>
          <p:cNvPr id="4" name="Content Placeholder 3">
            <a:extLst>
              <a:ext uri="{FF2B5EF4-FFF2-40B4-BE49-F238E27FC236}">
                <a16:creationId xmlns:a16="http://schemas.microsoft.com/office/drawing/2014/main" id="{81B89BB4-4531-6FA8-CECA-45DBDC27C60D}"/>
              </a:ext>
            </a:extLst>
          </p:cNvPr>
          <p:cNvPicPr>
            <a:picLocks noGrp="1" noChangeAspect="1"/>
          </p:cNvPicPr>
          <p:nvPr>
            <p:ph idx="1"/>
          </p:nvPr>
        </p:nvPicPr>
        <p:blipFill>
          <a:blip r:embed="rId3"/>
          <a:srcRect l="11283" r="3854"/>
          <a:stretch/>
        </p:blipFill>
        <p:spPr>
          <a:xfrm>
            <a:off x="7541980" y="10"/>
            <a:ext cx="4660217" cy="6864408"/>
          </a:xfrm>
          <a:prstGeom prst="rect">
            <a:avLst/>
          </a:prstGeom>
        </p:spPr>
      </p:pic>
    </p:spTree>
    <p:extLst>
      <p:ext uri="{BB962C8B-B14F-4D97-AF65-F5344CB8AC3E}">
        <p14:creationId xmlns:p14="http://schemas.microsoft.com/office/powerpoint/2010/main" val="81576461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47E44-156E-1B97-B973-BCB1EE189908}"/>
              </a:ext>
            </a:extLst>
          </p:cNvPr>
          <p:cNvSpPr>
            <a:spLocks noGrp="1"/>
          </p:cNvSpPr>
          <p:nvPr>
            <p:ph type="title"/>
          </p:nvPr>
        </p:nvSpPr>
        <p:spPr>
          <a:xfrm>
            <a:off x="838200" y="347529"/>
            <a:ext cx="10515600" cy="1325563"/>
          </a:xfrm>
        </p:spPr>
        <p:txBody>
          <a:bodyPr/>
          <a:lstStyle/>
          <a:p>
            <a:r>
              <a:rPr lang="mi-NZ" dirty="0"/>
              <a:t>                   Scrap metal =</a:t>
            </a:r>
            <a:endParaRPr lang="en-NZ" dirty="0"/>
          </a:p>
        </p:txBody>
      </p:sp>
      <p:sp>
        <p:nvSpPr>
          <p:cNvPr id="3" name="Content Placeholder 2">
            <a:extLst>
              <a:ext uri="{FF2B5EF4-FFF2-40B4-BE49-F238E27FC236}">
                <a16:creationId xmlns:a16="http://schemas.microsoft.com/office/drawing/2014/main" id="{AE865225-20BC-D403-3629-9BB4090E9CE5}"/>
              </a:ext>
            </a:extLst>
          </p:cNvPr>
          <p:cNvSpPr>
            <a:spLocks noGrp="1"/>
          </p:cNvSpPr>
          <p:nvPr>
            <p:ph idx="1"/>
          </p:nvPr>
        </p:nvSpPr>
        <p:spPr>
          <a:xfrm>
            <a:off x="740442" y="2402681"/>
            <a:ext cx="10515600" cy="4351338"/>
          </a:xfrm>
        </p:spPr>
        <p:txBody>
          <a:bodyPr/>
          <a:lstStyle/>
          <a:p>
            <a:pPr marL="0" indent="0">
              <a:buNone/>
            </a:pPr>
            <a:r>
              <a:rPr lang="mi-NZ" dirty="0"/>
              <a:t>A lot of the scrap metal we lying around our place rusting, creating breeding ground for mosquitos and other bugs is actually worth something. Take it to a local scrap metal recyclers</a:t>
            </a:r>
          </a:p>
          <a:p>
            <a:pPr marL="0" indent="0">
              <a:buNone/>
            </a:pPr>
            <a:endParaRPr lang="en-NZ" dirty="0"/>
          </a:p>
        </p:txBody>
      </p:sp>
      <p:pic>
        <p:nvPicPr>
          <p:cNvPr id="5" name="Graphic 4" descr="Car with solid fill">
            <a:extLst>
              <a:ext uri="{FF2B5EF4-FFF2-40B4-BE49-F238E27FC236}">
                <a16:creationId xmlns:a16="http://schemas.microsoft.com/office/drawing/2014/main" id="{4F1DD9C3-F3E5-E4FF-5B17-24CBBDB9BF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393" y="3695256"/>
            <a:ext cx="1583094" cy="1583094"/>
          </a:xfrm>
          <a:prstGeom prst="rect">
            <a:avLst/>
          </a:prstGeom>
        </p:spPr>
      </p:pic>
      <p:pic>
        <p:nvPicPr>
          <p:cNvPr id="6" name="Picture 5">
            <a:extLst>
              <a:ext uri="{FF2B5EF4-FFF2-40B4-BE49-F238E27FC236}">
                <a16:creationId xmlns:a16="http://schemas.microsoft.com/office/drawing/2014/main" id="{ADBDF00F-482A-BC41-F6F0-7447ADCD53DA}"/>
              </a:ext>
            </a:extLst>
          </p:cNvPr>
          <p:cNvPicPr>
            <a:picLocks noChangeAspect="1"/>
          </p:cNvPicPr>
          <p:nvPr/>
        </p:nvPicPr>
        <p:blipFill>
          <a:blip r:embed="rId5"/>
          <a:stretch>
            <a:fillRect/>
          </a:stretch>
        </p:blipFill>
        <p:spPr>
          <a:xfrm>
            <a:off x="1894347" y="4878404"/>
            <a:ext cx="1793129" cy="1793129"/>
          </a:xfrm>
          <a:prstGeom prst="rect">
            <a:avLst/>
          </a:prstGeom>
        </p:spPr>
      </p:pic>
      <p:pic>
        <p:nvPicPr>
          <p:cNvPr id="3074" name="Picture 2" descr="Engine - Cartoon Car Engine - CleanPNG ...">
            <a:extLst>
              <a:ext uri="{FF2B5EF4-FFF2-40B4-BE49-F238E27FC236}">
                <a16:creationId xmlns:a16="http://schemas.microsoft.com/office/drawing/2014/main" id="{64CB603D-A953-FEC1-F9B6-5309F5DFA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6954" y="3795864"/>
            <a:ext cx="1793129" cy="12740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CDB240E-3200-9BF0-9D72-8FB09D13457A}"/>
              </a:ext>
            </a:extLst>
          </p:cNvPr>
          <p:cNvPicPr>
            <a:picLocks noChangeAspect="1"/>
          </p:cNvPicPr>
          <p:nvPr/>
        </p:nvPicPr>
        <p:blipFill>
          <a:blip r:embed="rId7"/>
          <a:stretch>
            <a:fillRect/>
          </a:stretch>
        </p:blipFill>
        <p:spPr>
          <a:xfrm>
            <a:off x="5553775" y="4486803"/>
            <a:ext cx="1793130" cy="1467764"/>
          </a:xfrm>
          <a:prstGeom prst="rect">
            <a:avLst/>
          </a:prstGeom>
        </p:spPr>
      </p:pic>
      <p:pic>
        <p:nvPicPr>
          <p:cNvPr id="3076" name="Picture 4" descr="Money Matters | Hiking New Zealand">
            <a:extLst>
              <a:ext uri="{FF2B5EF4-FFF2-40B4-BE49-F238E27FC236}">
                <a16:creationId xmlns:a16="http://schemas.microsoft.com/office/drawing/2014/main" id="{4EB9D47C-553B-0B78-3E82-3105026F2E9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10173" y="19003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8591600-F909-FEAA-5BDF-120CE7B633D0}"/>
              </a:ext>
            </a:extLst>
          </p:cNvPr>
          <p:cNvPicPr>
            <a:picLocks noChangeAspect="1"/>
          </p:cNvPicPr>
          <p:nvPr/>
        </p:nvPicPr>
        <p:blipFill>
          <a:blip r:embed="rId10"/>
          <a:stretch>
            <a:fillRect/>
          </a:stretch>
        </p:blipFill>
        <p:spPr>
          <a:xfrm>
            <a:off x="7986706" y="3795864"/>
            <a:ext cx="2438400" cy="1876425"/>
          </a:xfrm>
          <a:prstGeom prst="rect">
            <a:avLst/>
          </a:prstGeom>
        </p:spPr>
      </p:pic>
    </p:spTree>
    <p:extLst>
      <p:ext uri="{BB962C8B-B14F-4D97-AF65-F5344CB8AC3E}">
        <p14:creationId xmlns:p14="http://schemas.microsoft.com/office/powerpoint/2010/main" val="313239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A08E-EC22-6E93-10FF-ABFDB67743D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Mattresses, building materials, timber </a:t>
            </a:r>
          </a:p>
        </p:txBody>
      </p:sp>
      <p:pic>
        <p:nvPicPr>
          <p:cNvPr id="4" name="Content Placeholder 3">
            <a:extLst>
              <a:ext uri="{FF2B5EF4-FFF2-40B4-BE49-F238E27FC236}">
                <a16:creationId xmlns:a16="http://schemas.microsoft.com/office/drawing/2014/main" id="{54B66299-3EA7-2585-598A-A09312C07664}"/>
              </a:ext>
            </a:extLst>
          </p:cNvPr>
          <p:cNvPicPr>
            <a:picLocks noGrp="1" noChangeAspect="1"/>
          </p:cNvPicPr>
          <p:nvPr>
            <p:ph idx="1"/>
          </p:nvPr>
        </p:nvPicPr>
        <p:blipFill>
          <a:blip r:embed="rId3"/>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3651944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8DE583-1CAA-9FD6-91BC-C4F83079C984}"/>
              </a:ext>
            </a:extLst>
          </p:cNvPr>
          <p:cNvSpPr>
            <a:spLocks noGrp="1"/>
          </p:cNvSpPr>
          <p:nvPr>
            <p:ph type="title"/>
          </p:nvPr>
        </p:nvSpPr>
        <p:spPr>
          <a:xfrm>
            <a:off x="706298" y="639763"/>
            <a:ext cx="3997693" cy="5492750"/>
          </a:xfrm>
        </p:spPr>
        <p:txBody>
          <a:bodyPr>
            <a:normAutofit/>
          </a:bodyPr>
          <a:lstStyle/>
          <a:p>
            <a:r>
              <a:rPr lang="mi-NZ" sz="6000">
                <a:solidFill>
                  <a:srgbClr val="FFFFFF"/>
                </a:solidFill>
              </a:rPr>
              <a:t>Repurposing or Reusing</a:t>
            </a:r>
            <a:endParaRPr lang="en-NZ" sz="6000">
              <a:solidFill>
                <a:srgbClr val="FFFFFF"/>
              </a:solidFill>
            </a:endParaRPr>
          </a:p>
        </p:txBody>
      </p:sp>
      <p:graphicFrame>
        <p:nvGraphicFramePr>
          <p:cNvPr id="5" name="Content Placeholder 2">
            <a:extLst>
              <a:ext uri="{FF2B5EF4-FFF2-40B4-BE49-F238E27FC236}">
                <a16:creationId xmlns:a16="http://schemas.microsoft.com/office/drawing/2014/main" id="{0585052F-743B-4E63-48EE-BFDC29FC7A5F}"/>
              </a:ext>
            </a:extLst>
          </p:cNvPr>
          <p:cNvGraphicFramePr>
            <a:graphicFrameLocks noGrp="1"/>
          </p:cNvGraphicFramePr>
          <p:nvPr>
            <p:ph idx="1"/>
            <p:extLst>
              <p:ext uri="{D42A27DB-BD31-4B8C-83A1-F6EECF244321}">
                <p14:modId xmlns:p14="http://schemas.microsoft.com/office/powerpoint/2010/main" val="609564289"/>
              </p:ext>
            </p:extLst>
          </p:nvPr>
        </p:nvGraphicFramePr>
        <p:xfrm>
          <a:off x="5109882" y="389965"/>
          <a:ext cx="6433189" cy="5742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8298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27D3-735A-1BBE-8B38-9BBED23FFA3F}"/>
              </a:ext>
            </a:extLst>
          </p:cNvPr>
          <p:cNvSpPr>
            <a:spLocks noGrp="1"/>
          </p:cNvSpPr>
          <p:nvPr>
            <p:ph type="title"/>
          </p:nvPr>
        </p:nvSpPr>
        <p:spPr>
          <a:xfrm>
            <a:off x="3367620" y="619862"/>
            <a:ext cx="6140449" cy="1323439"/>
          </a:xfrm>
        </p:spPr>
        <p:txBody>
          <a:bodyPr vert="horz" lIns="91440" tIns="45720" rIns="91440" bIns="45720" rtlCol="0" anchor="t">
            <a:normAutofit/>
          </a:bodyPr>
          <a:lstStyle/>
          <a:p>
            <a:r>
              <a:rPr lang="en-US" sz="4000" dirty="0">
                <a:solidFill>
                  <a:schemeClr val="tx1"/>
                </a:solidFill>
              </a:rPr>
              <a:t>Very cool local service </a:t>
            </a:r>
          </a:p>
        </p:txBody>
      </p:sp>
      <p:pic>
        <p:nvPicPr>
          <p:cNvPr id="9" name="Content Placeholder 3">
            <a:extLst>
              <a:ext uri="{FF2B5EF4-FFF2-40B4-BE49-F238E27FC236}">
                <a16:creationId xmlns:a16="http://schemas.microsoft.com/office/drawing/2014/main" id="{8D7D6EBB-B95E-0EDE-9012-5DB564B7C176}"/>
              </a:ext>
            </a:extLst>
          </p:cNvPr>
          <p:cNvPicPr>
            <a:picLocks noGrp="1" noChangeAspect="1"/>
          </p:cNvPicPr>
          <p:nvPr>
            <p:ph idx="1"/>
          </p:nvPr>
        </p:nvPicPr>
        <p:blipFill>
          <a:blip r:embed="rId2"/>
          <a:stretch>
            <a:fillRect/>
          </a:stretch>
        </p:blipFill>
        <p:spPr>
          <a:xfrm>
            <a:off x="8036672" y="2785450"/>
            <a:ext cx="2663825" cy="1703888"/>
          </a:xfrm>
          <a:prstGeom prst="rect">
            <a:avLst/>
          </a:prstGeom>
        </p:spPr>
      </p:pic>
      <p:sp>
        <p:nvSpPr>
          <p:cNvPr id="6" name="Title 1">
            <a:extLst>
              <a:ext uri="{FF2B5EF4-FFF2-40B4-BE49-F238E27FC236}">
                <a16:creationId xmlns:a16="http://schemas.microsoft.com/office/drawing/2014/main" id="{55C62A14-9CFC-F285-9717-44ED23A86802}"/>
              </a:ext>
            </a:extLst>
          </p:cNvPr>
          <p:cNvSpPr txBox="1">
            <a:spLocks/>
          </p:cNvSpPr>
          <p:nvPr/>
        </p:nvSpPr>
        <p:spPr>
          <a:xfrm>
            <a:off x="987490" y="1627050"/>
            <a:ext cx="6140449" cy="2862288"/>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solidFill>
                  <a:schemeClr val="bg1">
                    <a:alpha val="80000"/>
                  </a:schemeClr>
                </a:solidFill>
                <a:latin typeface="+mn-lt"/>
                <a:ea typeface="+mn-ea"/>
                <a:cs typeface="+mn-cs"/>
              </a:rPr>
              <a:t>Waste removal professionals who will clear all your waste/resource – for a fee</a:t>
            </a:r>
          </a:p>
          <a:p>
            <a:pPr indent="-228600">
              <a:spcAft>
                <a:spcPts val="600"/>
              </a:spcAft>
              <a:buFont typeface="Arial" panose="020B0604020202020204" pitchFamily="34" charset="0"/>
              <a:buChar char="•"/>
            </a:pPr>
            <a:endParaRPr lang="en-US" sz="2400" dirty="0">
              <a:solidFill>
                <a:schemeClr val="bg1">
                  <a:alpha val="80000"/>
                </a:schemeClr>
              </a:solidFill>
              <a:latin typeface="+mn-lt"/>
              <a:ea typeface="+mn-ea"/>
              <a:cs typeface="+mn-cs"/>
            </a:endParaRPr>
          </a:p>
        </p:txBody>
      </p:sp>
      <p:pic>
        <p:nvPicPr>
          <p:cNvPr id="3" name="Picture 2">
            <a:extLst>
              <a:ext uri="{FF2B5EF4-FFF2-40B4-BE49-F238E27FC236}">
                <a16:creationId xmlns:a16="http://schemas.microsoft.com/office/drawing/2014/main" id="{8FFAC8CA-E4E4-DD99-25C3-301286FFE772}"/>
              </a:ext>
            </a:extLst>
          </p:cNvPr>
          <p:cNvPicPr>
            <a:picLocks noChangeAspect="1"/>
          </p:cNvPicPr>
          <p:nvPr/>
        </p:nvPicPr>
        <p:blipFill rotWithShape="1">
          <a:blip r:embed="rId3"/>
          <a:srcRect l="6813" t="34884" r="64436" b="14055"/>
          <a:stretch/>
        </p:blipFill>
        <p:spPr bwMode="auto">
          <a:xfrm>
            <a:off x="834971" y="1969433"/>
            <a:ext cx="6445485" cy="3748891"/>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471796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BF745CD6-C7AE-3A18-A3F7-8F2838FF1DDC}"/>
              </a:ext>
            </a:extLst>
          </p:cNvPr>
          <p:cNvSpPr>
            <a:spLocks noGrp="1"/>
          </p:cNvSpPr>
          <p:nvPr>
            <p:ph type="title"/>
          </p:nvPr>
        </p:nvSpPr>
        <p:spPr>
          <a:xfrm>
            <a:off x="603504" y="770467"/>
            <a:ext cx="4205568" cy="3352800"/>
          </a:xfrm>
        </p:spPr>
        <p:txBody>
          <a:bodyPr vert="horz" lIns="91440" tIns="45720" rIns="91440" bIns="45720" rtlCol="0" anchor="b">
            <a:normAutofit/>
          </a:bodyPr>
          <a:lstStyle/>
          <a:p>
            <a:pPr>
              <a:lnSpc>
                <a:spcPct val="80000"/>
              </a:lnSpc>
            </a:pPr>
            <a:r>
              <a:rPr lang="en-US" sz="7200" kern="1200" spc="-120" baseline="0">
                <a:solidFill>
                  <a:srgbClr val="FFFFFF"/>
                </a:solidFill>
                <a:latin typeface="+mj-lt"/>
                <a:ea typeface="+mj-ea"/>
                <a:cs typeface="+mj-cs"/>
              </a:rPr>
              <a:t>Green waste = compost</a:t>
            </a:r>
          </a:p>
        </p:txBody>
      </p:sp>
      <p:sp>
        <p:nvSpPr>
          <p:cNvPr id="2057" name="Rectangle 2056">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partments and holiday accommodation - Tauranga City Council">
            <a:extLst>
              <a:ext uri="{FF2B5EF4-FFF2-40B4-BE49-F238E27FC236}">
                <a16:creationId xmlns:a16="http://schemas.microsoft.com/office/drawing/2014/main" id="{DB647D1C-9886-893F-D877-3A8568D336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9209" b="-1"/>
          <a:stretch/>
        </p:blipFill>
        <p:spPr bwMode="auto">
          <a:xfrm>
            <a:off x="6096000" y="629265"/>
            <a:ext cx="5452536" cy="558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580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DEE3-F88F-AC94-DC33-AB73C0C8BDD5}"/>
              </a:ext>
            </a:extLst>
          </p:cNvPr>
          <p:cNvSpPr>
            <a:spLocks noGrp="1"/>
          </p:cNvSpPr>
          <p:nvPr>
            <p:ph type="title"/>
          </p:nvPr>
        </p:nvSpPr>
        <p:spPr>
          <a:xfrm>
            <a:off x="479394" y="1070800"/>
            <a:ext cx="3939688" cy="5583126"/>
          </a:xfrm>
        </p:spPr>
        <p:txBody>
          <a:bodyPr>
            <a:normAutofit/>
          </a:bodyPr>
          <a:lstStyle/>
          <a:p>
            <a:r>
              <a:rPr lang="mi-NZ" sz="8000" dirty="0"/>
              <a:t>Biogenic methane</a:t>
            </a:r>
            <a:endParaRPr lang="en-NZ" sz="8000" dirty="0"/>
          </a:p>
        </p:txBody>
      </p:sp>
      <p:graphicFrame>
        <p:nvGraphicFramePr>
          <p:cNvPr id="5" name="Content Placeholder 2">
            <a:extLst>
              <a:ext uri="{FF2B5EF4-FFF2-40B4-BE49-F238E27FC236}">
                <a16:creationId xmlns:a16="http://schemas.microsoft.com/office/drawing/2014/main" id="{D4376E1F-EFE9-5D13-E830-D8E9DFCE33E2}"/>
              </a:ext>
            </a:extLst>
          </p:cNvPr>
          <p:cNvGraphicFramePr>
            <a:graphicFrameLocks noGrp="1"/>
          </p:cNvGraphicFramePr>
          <p:nvPr>
            <p:ph idx="1"/>
            <p:extLst>
              <p:ext uri="{D42A27DB-BD31-4B8C-83A1-F6EECF244321}">
                <p14:modId xmlns:p14="http://schemas.microsoft.com/office/powerpoint/2010/main" val="1287302734"/>
              </p:ext>
            </p:extLst>
          </p:nvPr>
        </p:nvGraphicFramePr>
        <p:xfrm>
          <a:off x="5037025" y="335902"/>
          <a:ext cx="6316775" cy="6324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3654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2" name="Title 1">
            <a:extLst>
              <a:ext uri="{FF2B5EF4-FFF2-40B4-BE49-F238E27FC236}">
                <a16:creationId xmlns:a16="http://schemas.microsoft.com/office/drawing/2014/main" id="{350B6BC0-ABE3-08B9-5E13-6BE137BB46E5}"/>
              </a:ext>
            </a:extLst>
          </p:cNvPr>
          <p:cNvSpPr>
            <a:spLocks noGrp="1"/>
          </p:cNvSpPr>
          <p:nvPr>
            <p:ph type="title"/>
          </p:nvPr>
        </p:nvSpPr>
        <p:spPr>
          <a:xfrm>
            <a:off x="603504" y="770467"/>
            <a:ext cx="4205568" cy="3352800"/>
          </a:xfrm>
        </p:spPr>
        <p:txBody>
          <a:bodyPr vert="horz" lIns="91440" tIns="45720" rIns="91440" bIns="45720" rtlCol="0" anchor="b">
            <a:normAutofit/>
          </a:bodyPr>
          <a:lstStyle/>
          <a:p>
            <a:pPr>
              <a:lnSpc>
                <a:spcPct val="80000"/>
              </a:lnSpc>
            </a:pPr>
            <a:r>
              <a:rPr lang="en-US" sz="7200" kern="1200" spc="-120" baseline="0">
                <a:solidFill>
                  <a:srgbClr val="FFFFFF"/>
                </a:solidFill>
                <a:latin typeface="+mj-lt"/>
                <a:ea typeface="+mj-ea"/>
                <a:cs typeface="+mj-cs"/>
              </a:rPr>
              <a:t>Key take</a:t>
            </a:r>
            <a:br>
              <a:rPr lang="en-US" sz="7200" kern="1200" spc="-120" baseline="0">
                <a:solidFill>
                  <a:srgbClr val="FFFFFF"/>
                </a:solidFill>
                <a:latin typeface="+mj-lt"/>
                <a:ea typeface="+mj-ea"/>
                <a:cs typeface="+mj-cs"/>
              </a:rPr>
            </a:br>
            <a:r>
              <a:rPr lang="en-US" sz="7200" kern="1200" spc="-120" baseline="0">
                <a:solidFill>
                  <a:srgbClr val="FFFFFF"/>
                </a:solidFill>
                <a:latin typeface="+mj-lt"/>
                <a:ea typeface="+mj-ea"/>
                <a:cs typeface="+mj-cs"/>
              </a:rPr>
              <a:t>aways </a:t>
            </a:r>
          </a:p>
        </p:txBody>
      </p:sp>
      <p:sp>
        <p:nvSpPr>
          <p:cNvPr id="12" name="Rectangle 11">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5237158-0338-396C-4D62-549EE813C4F5}"/>
              </a:ext>
            </a:extLst>
          </p:cNvPr>
          <p:cNvGraphicFramePr>
            <a:graphicFrameLocks noGrp="1"/>
          </p:cNvGraphicFramePr>
          <p:nvPr>
            <p:ph idx="1"/>
            <p:extLst>
              <p:ext uri="{D42A27DB-BD31-4B8C-83A1-F6EECF244321}">
                <p14:modId xmlns:p14="http://schemas.microsoft.com/office/powerpoint/2010/main" val="526965934"/>
              </p:ext>
            </p:extLst>
          </p:nvPr>
        </p:nvGraphicFramePr>
        <p:xfrm>
          <a:off x="4624302" y="511388"/>
          <a:ext cx="6947583" cy="5945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5786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FAA52C-5797-1C4F-FD6D-E34D350ACF06}"/>
              </a:ext>
            </a:extLst>
          </p:cNvPr>
          <p:cNvSpPr>
            <a:spLocks noGrp="1"/>
          </p:cNvSpPr>
          <p:nvPr>
            <p:ph type="title"/>
          </p:nvPr>
        </p:nvSpPr>
        <p:spPr>
          <a:xfrm>
            <a:off x="706298" y="639763"/>
            <a:ext cx="3997693" cy="5492750"/>
          </a:xfrm>
        </p:spPr>
        <p:txBody>
          <a:bodyPr>
            <a:normAutofit/>
          </a:bodyPr>
          <a:lstStyle/>
          <a:p>
            <a:r>
              <a:rPr lang="mi-NZ" sz="6000">
                <a:solidFill>
                  <a:srgbClr val="FFFFFF"/>
                </a:solidFill>
              </a:rPr>
              <a:t>Kaupapa – sustainable household choices  </a:t>
            </a:r>
            <a:endParaRPr lang="en-NZ" sz="6000">
              <a:solidFill>
                <a:srgbClr val="FFFFFF"/>
              </a:solidFill>
            </a:endParaRPr>
          </a:p>
        </p:txBody>
      </p:sp>
      <p:graphicFrame>
        <p:nvGraphicFramePr>
          <p:cNvPr id="12" name="Content Placeholder 2">
            <a:extLst>
              <a:ext uri="{FF2B5EF4-FFF2-40B4-BE49-F238E27FC236}">
                <a16:creationId xmlns:a16="http://schemas.microsoft.com/office/drawing/2014/main" id="{EEB13106-3DDD-C148-DE49-563BA9838D2A}"/>
              </a:ext>
            </a:extLst>
          </p:cNvPr>
          <p:cNvGraphicFramePr>
            <a:graphicFrameLocks noGrp="1"/>
          </p:cNvGraphicFramePr>
          <p:nvPr>
            <p:ph idx="1"/>
            <p:extLst>
              <p:ext uri="{D42A27DB-BD31-4B8C-83A1-F6EECF244321}">
                <p14:modId xmlns:p14="http://schemas.microsoft.com/office/powerpoint/2010/main" val="3389489514"/>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687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A3FF-9B2F-9C8F-ECD9-8CF67BB4105E}"/>
              </a:ext>
            </a:extLst>
          </p:cNvPr>
          <p:cNvSpPr>
            <a:spLocks noGrp="1"/>
          </p:cNvSpPr>
          <p:nvPr>
            <p:ph type="title"/>
          </p:nvPr>
        </p:nvSpPr>
        <p:spPr>
          <a:xfrm>
            <a:off x="660041" y="2054412"/>
            <a:ext cx="2880828" cy="3071906"/>
          </a:xfrm>
        </p:spPr>
        <p:txBody>
          <a:bodyPr vert="horz" lIns="91440" tIns="45720" rIns="91440" bIns="45720" rtlCol="0" anchor="t">
            <a:normAutofit/>
          </a:bodyPr>
          <a:lstStyle/>
          <a:p>
            <a:r>
              <a:rPr lang="en-US" sz="8000" kern="1200" dirty="0">
                <a:latin typeface="+mj-lt"/>
                <a:ea typeface="+mj-ea"/>
                <a:cs typeface="+mj-cs"/>
              </a:rPr>
              <a:t>Break for kai </a:t>
            </a:r>
          </a:p>
        </p:txBody>
      </p:sp>
      <p:pic>
        <p:nvPicPr>
          <p:cNvPr id="5" name="Content Placeholder 4" descr="Rainbow of fresh vegetables and fruits">
            <a:extLst>
              <a:ext uri="{FF2B5EF4-FFF2-40B4-BE49-F238E27FC236}">
                <a16:creationId xmlns:a16="http://schemas.microsoft.com/office/drawing/2014/main" id="{D32789E2-8771-609B-1F05-A36D47BB7C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02428" y="1017407"/>
            <a:ext cx="7225748" cy="4823186"/>
          </a:xfrm>
          <a:prstGeom prst="rect">
            <a:avLst/>
          </a:prstGeom>
        </p:spPr>
      </p:pic>
    </p:spTree>
    <p:extLst>
      <p:ext uri="{BB962C8B-B14F-4D97-AF65-F5344CB8AC3E}">
        <p14:creationId xmlns:p14="http://schemas.microsoft.com/office/powerpoint/2010/main" val="1984904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CA255-F96F-769D-E775-271879125D0E}"/>
              </a:ext>
            </a:extLst>
          </p:cNvPr>
          <p:cNvSpPr>
            <a:spLocks noGrp="1"/>
          </p:cNvSpPr>
          <p:nvPr>
            <p:ph type="title"/>
          </p:nvPr>
        </p:nvSpPr>
        <p:spPr>
          <a:xfrm>
            <a:off x="713829" y="1893047"/>
            <a:ext cx="2880828" cy="3071906"/>
          </a:xfrm>
        </p:spPr>
        <p:txBody>
          <a:bodyPr vert="horz" lIns="91440" tIns="45720" rIns="91440" bIns="45720" rtlCol="0" anchor="t">
            <a:noAutofit/>
          </a:bodyPr>
          <a:lstStyle/>
          <a:p>
            <a:r>
              <a:rPr lang="en-US" sz="8000" kern="1200" dirty="0">
                <a:latin typeface="+mj-lt"/>
                <a:ea typeface="+mj-ea"/>
                <a:cs typeface="+mj-cs"/>
              </a:rPr>
              <a:t>Inside the whare</a:t>
            </a:r>
          </a:p>
        </p:txBody>
      </p:sp>
      <p:pic>
        <p:nvPicPr>
          <p:cNvPr id="2050" name="Picture 2" descr="House in Cut. Detailed Modern House ...">
            <a:extLst>
              <a:ext uri="{FF2B5EF4-FFF2-40B4-BE49-F238E27FC236}">
                <a16:creationId xmlns:a16="http://schemas.microsoft.com/office/drawing/2014/main" id="{EB452C21-3AD0-B4E0-9212-538D71959B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894596"/>
            <a:ext cx="7225748" cy="506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49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3081" name="Rectangle 3080">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3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44C69D-DAFC-F703-AC57-8777FD6AECDF}"/>
              </a:ext>
            </a:extLst>
          </p:cNvPr>
          <p:cNvSpPr>
            <a:spLocks noGrp="1"/>
          </p:cNvSpPr>
          <p:nvPr>
            <p:ph type="title"/>
          </p:nvPr>
        </p:nvSpPr>
        <p:spPr>
          <a:xfrm>
            <a:off x="603504" y="770467"/>
            <a:ext cx="3467051" cy="3352800"/>
          </a:xfrm>
        </p:spPr>
        <p:txBody>
          <a:bodyPr vert="horz" lIns="91440" tIns="45720" rIns="91440" bIns="45720" rtlCol="0" anchor="b">
            <a:normAutofit/>
          </a:bodyPr>
          <a:lstStyle/>
          <a:p>
            <a:pPr>
              <a:lnSpc>
                <a:spcPct val="80000"/>
              </a:lnSpc>
            </a:pPr>
            <a:r>
              <a:rPr lang="en-US" sz="6000">
                <a:solidFill>
                  <a:srgbClr val="FFFFFF"/>
                </a:solidFill>
              </a:rPr>
              <a:t>What we do matters </a:t>
            </a:r>
          </a:p>
        </p:txBody>
      </p:sp>
      <p:sp>
        <p:nvSpPr>
          <p:cNvPr id="3083" name="Rectangle 3082">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ow not to sell your house - New Zealand News - NZ Herald">
            <a:extLst>
              <a:ext uri="{FF2B5EF4-FFF2-40B4-BE49-F238E27FC236}">
                <a16:creationId xmlns:a16="http://schemas.microsoft.com/office/drawing/2014/main" id="{F6F2D1B4-60E1-F15C-2840-922E8AE9473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82520" y="1490521"/>
            <a:ext cx="6266016" cy="3524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998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19384-D88A-A9B1-A644-D66BD3C10A2F}"/>
              </a:ext>
            </a:extLst>
          </p:cNvPr>
          <p:cNvSpPr>
            <a:spLocks noGrp="1"/>
          </p:cNvSpPr>
          <p:nvPr>
            <p:ph type="title"/>
          </p:nvPr>
        </p:nvSpPr>
        <p:spPr>
          <a:xfrm>
            <a:off x="706298" y="639763"/>
            <a:ext cx="3997693" cy="5492750"/>
          </a:xfrm>
        </p:spPr>
        <p:txBody>
          <a:bodyPr>
            <a:normAutofit/>
          </a:bodyPr>
          <a:lstStyle/>
          <a:p>
            <a:r>
              <a:rPr lang="mi-NZ" sz="6000">
                <a:solidFill>
                  <a:srgbClr val="FFFFFF"/>
                </a:solidFill>
              </a:rPr>
              <a:t>The dark side of clutter</a:t>
            </a:r>
            <a:endParaRPr lang="en-NZ" sz="6000">
              <a:solidFill>
                <a:srgbClr val="FFFFFF"/>
              </a:solidFill>
            </a:endParaRPr>
          </a:p>
        </p:txBody>
      </p:sp>
      <p:graphicFrame>
        <p:nvGraphicFramePr>
          <p:cNvPr id="5" name="Content Placeholder 2">
            <a:extLst>
              <a:ext uri="{FF2B5EF4-FFF2-40B4-BE49-F238E27FC236}">
                <a16:creationId xmlns:a16="http://schemas.microsoft.com/office/drawing/2014/main" id="{AFFC6D29-D6B7-FAAD-8815-51137347FB87}"/>
              </a:ext>
            </a:extLst>
          </p:cNvPr>
          <p:cNvGraphicFramePr>
            <a:graphicFrameLocks noGrp="1"/>
          </p:cNvGraphicFramePr>
          <p:nvPr>
            <p:ph idx="1"/>
            <p:extLst>
              <p:ext uri="{D42A27DB-BD31-4B8C-83A1-F6EECF244321}">
                <p14:modId xmlns:p14="http://schemas.microsoft.com/office/powerpoint/2010/main" val="1093700798"/>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378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E061C-07DB-08BF-B5DB-CC802F779182}"/>
              </a:ext>
            </a:extLst>
          </p:cNvPr>
          <p:cNvSpPr>
            <a:spLocks noGrp="1"/>
          </p:cNvSpPr>
          <p:nvPr>
            <p:ph type="title"/>
          </p:nvPr>
        </p:nvSpPr>
        <p:spPr>
          <a:xfrm>
            <a:off x="657224" y="499533"/>
            <a:ext cx="10772775" cy="1658198"/>
          </a:xfrm>
        </p:spPr>
        <p:txBody>
          <a:bodyPr>
            <a:normAutofit/>
          </a:bodyPr>
          <a:lstStyle/>
          <a:p>
            <a:r>
              <a:rPr lang="mi-NZ"/>
              <a:t>4 ways to reduce householder clutter </a:t>
            </a:r>
            <a:endParaRPr lang="en-NZ"/>
          </a:p>
        </p:txBody>
      </p:sp>
      <p:graphicFrame>
        <p:nvGraphicFramePr>
          <p:cNvPr id="5" name="Content Placeholder 2">
            <a:extLst>
              <a:ext uri="{FF2B5EF4-FFF2-40B4-BE49-F238E27FC236}">
                <a16:creationId xmlns:a16="http://schemas.microsoft.com/office/drawing/2014/main" id="{5C36AE3B-5F55-36B2-DA6B-BEAC8C917298}"/>
              </a:ext>
            </a:extLst>
          </p:cNvPr>
          <p:cNvGraphicFramePr>
            <a:graphicFrameLocks noGrp="1"/>
          </p:cNvGraphicFramePr>
          <p:nvPr>
            <p:ph idx="1"/>
            <p:extLst>
              <p:ext uri="{D42A27DB-BD31-4B8C-83A1-F6EECF244321}">
                <p14:modId xmlns:p14="http://schemas.microsoft.com/office/powerpoint/2010/main" val="896311331"/>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1978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260CA-CFD0-52B7-0242-2BAA3415E655}"/>
              </a:ext>
            </a:extLst>
          </p:cNvPr>
          <p:cNvSpPr>
            <a:spLocks noGrp="1"/>
          </p:cNvSpPr>
          <p:nvPr>
            <p:ph type="title"/>
          </p:nvPr>
        </p:nvSpPr>
        <p:spPr>
          <a:xfrm>
            <a:off x="706298" y="639763"/>
            <a:ext cx="3997693" cy="5492750"/>
          </a:xfrm>
        </p:spPr>
        <p:txBody>
          <a:bodyPr>
            <a:normAutofit/>
          </a:bodyPr>
          <a:lstStyle/>
          <a:p>
            <a:r>
              <a:rPr lang="mi-NZ" sz="6000">
                <a:solidFill>
                  <a:srgbClr val="FFFFFF"/>
                </a:solidFill>
              </a:rPr>
              <a:t>Food waste is a waste! </a:t>
            </a:r>
            <a:endParaRPr lang="en-NZ" sz="6000">
              <a:solidFill>
                <a:srgbClr val="FFFFFF"/>
              </a:solidFill>
            </a:endParaRPr>
          </a:p>
        </p:txBody>
      </p:sp>
      <p:graphicFrame>
        <p:nvGraphicFramePr>
          <p:cNvPr id="5" name="Content Placeholder 2">
            <a:extLst>
              <a:ext uri="{FF2B5EF4-FFF2-40B4-BE49-F238E27FC236}">
                <a16:creationId xmlns:a16="http://schemas.microsoft.com/office/drawing/2014/main" id="{B7253D6B-DDAE-5650-423B-0E73A0659FD3}"/>
              </a:ext>
            </a:extLst>
          </p:cNvPr>
          <p:cNvGraphicFramePr>
            <a:graphicFrameLocks noGrp="1"/>
          </p:cNvGraphicFramePr>
          <p:nvPr>
            <p:ph idx="1"/>
            <p:extLst>
              <p:ext uri="{D42A27DB-BD31-4B8C-83A1-F6EECF244321}">
                <p14:modId xmlns:p14="http://schemas.microsoft.com/office/powerpoint/2010/main" val="4139850507"/>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1173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416C6-3EC6-01DE-EC51-E402AE7E99CB}"/>
              </a:ext>
            </a:extLst>
          </p:cNvPr>
          <p:cNvSpPr>
            <a:spLocks noGrp="1"/>
          </p:cNvSpPr>
          <p:nvPr>
            <p:ph type="title"/>
          </p:nvPr>
        </p:nvSpPr>
        <p:spPr>
          <a:xfrm>
            <a:off x="510988" y="123015"/>
            <a:ext cx="10772775" cy="1658198"/>
          </a:xfrm>
        </p:spPr>
        <p:txBody>
          <a:bodyPr>
            <a:normAutofit/>
          </a:bodyPr>
          <a:lstStyle/>
          <a:p>
            <a:pPr algn="ctr"/>
            <a:r>
              <a:rPr lang="mi-NZ">
                <a:solidFill>
                  <a:schemeClr val="tx1"/>
                </a:solidFill>
              </a:rPr>
              <a:t>Ideas to reduce food waste</a:t>
            </a:r>
            <a:endParaRPr lang="en-NZ">
              <a:solidFill>
                <a:schemeClr val="tx1"/>
              </a:solidFill>
            </a:endParaRPr>
          </a:p>
        </p:txBody>
      </p:sp>
      <p:graphicFrame>
        <p:nvGraphicFramePr>
          <p:cNvPr id="5" name="Content Placeholder 2">
            <a:extLst>
              <a:ext uri="{FF2B5EF4-FFF2-40B4-BE49-F238E27FC236}">
                <a16:creationId xmlns:a16="http://schemas.microsoft.com/office/drawing/2014/main" id="{888163B2-42D9-C6FB-629D-2B9327CB216A}"/>
              </a:ext>
            </a:extLst>
          </p:cNvPr>
          <p:cNvGraphicFramePr>
            <a:graphicFrameLocks noGrp="1"/>
          </p:cNvGraphicFramePr>
          <p:nvPr>
            <p:ph idx="1"/>
            <p:extLst>
              <p:ext uri="{D42A27DB-BD31-4B8C-83A1-F6EECF244321}">
                <p14:modId xmlns:p14="http://schemas.microsoft.com/office/powerpoint/2010/main" val="3129161240"/>
              </p:ext>
            </p:extLst>
          </p:nvPr>
        </p:nvGraphicFramePr>
        <p:xfrm>
          <a:off x="510988" y="1640541"/>
          <a:ext cx="11681012" cy="4717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998827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1A74C-8736-7374-A6DD-1AF1F75780C8}"/>
              </a:ext>
            </a:extLst>
          </p:cNvPr>
          <p:cNvSpPr>
            <a:spLocks noGrp="1"/>
          </p:cNvSpPr>
          <p:nvPr>
            <p:ph type="title"/>
          </p:nvPr>
        </p:nvSpPr>
        <p:spPr>
          <a:xfrm>
            <a:off x="651590" y="30741"/>
            <a:ext cx="10772775" cy="1658198"/>
          </a:xfrm>
        </p:spPr>
        <p:txBody>
          <a:bodyPr/>
          <a:lstStyle/>
          <a:p>
            <a:r>
              <a:rPr lang="mi-NZ" dirty="0"/>
              <a:t>Household recycling in Tauranga </a:t>
            </a:r>
            <a:endParaRPr lang="en-NZ" dirty="0"/>
          </a:p>
        </p:txBody>
      </p:sp>
      <p:pic>
        <p:nvPicPr>
          <p:cNvPr id="5122" name="Picture 2" descr="Yellow recycling bin">
            <a:extLst>
              <a:ext uri="{FF2B5EF4-FFF2-40B4-BE49-F238E27FC236}">
                <a16:creationId xmlns:a16="http://schemas.microsoft.com/office/drawing/2014/main" id="{C237D01E-FEF7-A004-2876-B35FA9E7F3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1590" y="1574017"/>
            <a:ext cx="1442233" cy="14422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E7B60C-A973-4827-6C42-9A5EEDD4D870}"/>
              </a:ext>
            </a:extLst>
          </p:cNvPr>
          <p:cNvSpPr txBox="1"/>
          <p:nvPr/>
        </p:nvSpPr>
        <p:spPr>
          <a:xfrm>
            <a:off x="1927098" y="1279952"/>
            <a:ext cx="8956696" cy="1938992"/>
          </a:xfrm>
          <a:prstGeom prst="rect">
            <a:avLst/>
          </a:prstGeom>
          <a:noFill/>
        </p:spPr>
        <p:txBody>
          <a:bodyPr wrap="square">
            <a:spAutoFit/>
          </a:bodyPr>
          <a:lstStyle/>
          <a:p>
            <a:pPr algn="l" fontAlgn="base">
              <a:spcAft>
                <a:spcPts val="750"/>
              </a:spcAft>
              <a:buFont typeface="Arial" panose="020B0604020202020204" pitchFamily="34" charset="0"/>
              <a:buChar char="•"/>
            </a:pPr>
            <a:r>
              <a:rPr lang="en-US" sz="2000" b="0" i="0" dirty="0">
                <a:effectLst/>
              </a:rPr>
              <a:t> clean paper and cardboard (no paper towels, tissues, or shredded paper)</a:t>
            </a:r>
          </a:p>
          <a:p>
            <a:pPr algn="l" fontAlgn="base">
              <a:spcAft>
                <a:spcPts val="750"/>
              </a:spcAft>
              <a:buFont typeface="Arial" panose="020B0604020202020204" pitchFamily="34" charset="0"/>
              <a:buChar char="•"/>
            </a:pPr>
            <a:r>
              <a:rPr lang="en-US" sz="2000" b="0" i="0" dirty="0">
                <a:effectLst/>
              </a:rPr>
              <a:t> washed plastic bottles, trays and containers numbered one, two and five (may be written as 1 or 01, 2 or 02, and 5 or 05)</a:t>
            </a:r>
          </a:p>
          <a:p>
            <a:pPr algn="l" fontAlgn="base">
              <a:spcAft>
                <a:spcPts val="750"/>
              </a:spcAft>
              <a:buFont typeface="Arial" panose="020B0604020202020204" pitchFamily="34" charset="0"/>
              <a:buChar char="•"/>
            </a:pPr>
            <a:r>
              <a:rPr lang="en-US" sz="2000" b="0" i="0" dirty="0">
                <a:effectLst/>
              </a:rPr>
              <a:t> washed food and drink cans and tins (metal and aluminum).</a:t>
            </a:r>
          </a:p>
          <a:p>
            <a:pPr algn="l" fontAlgn="base">
              <a:spcAft>
                <a:spcPts val="1125"/>
              </a:spcAft>
            </a:pPr>
            <a:r>
              <a:rPr lang="en-US" sz="2000" b="0" i="1" dirty="0">
                <a:effectLst/>
              </a:rPr>
              <a:t>No lids, caps or aerosol cans in your yellow-lidded recycling bins.</a:t>
            </a:r>
          </a:p>
        </p:txBody>
      </p:sp>
      <p:pic>
        <p:nvPicPr>
          <p:cNvPr id="6" name="Picture 5">
            <a:extLst>
              <a:ext uri="{FF2B5EF4-FFF2-40B4-BE49-F238E27FC236}">
                <a16:creationId xmlns:a16="http://schemas.microsoft.com/office/drawing/2014/main" id="{2EF4485C-9C50-5C83-93B5-6D603137F8B3}"/>
              </a:ext>
            </a:extLst>
          </p:cNvPr>
          <p:cNvPicPr>
            <a:picLocks noChangeAspect="1"/>
          </p:cNvPicPr>
          <p:nvPr/>
        </p:nvPicPr>
        <p:blipFill>
          <a:blip r:embed="rId4"/>
          <a:stretch>
            <a:fillRect/>
          </a:stretch>
        </p:blipFill>
        <p:spPr>
          <a:xfrm>
            <a:off x="1264317" y="3625952"/>
            <a:ext cx="1325563" cy="1325563"/>
          </a:xfrm>
          <a:prstGeom prst="rect">
            <a:avLst/>
          </a:prstGeom>
        </p:spPr>
      </p:pic>
      <p:sp>
        <p:nvSpPr>
          <p:cNvPr id="8" name="TextBox 7">
            <a:extLst>
              <a:ext uri="{FF2B5EF4-FFF2-40B4-BE49-F238E27FC236}">
                <a16:creationId xmlns:a16="http://schemas.microsoft.com/office/drawing/2014/main" id="{9C2B2D28-3F0A-BA04-02A3-6E50EC6E3594}"/>
              </a:ext>
            </a:extLst>
          </p:cNvPr>
          <p:cNvSpPr txBox="1"/>
          <p:nvPr/>
        </p:nvSpPr>
        <p:spPr>
          <a:xfrm>
            <a:off x="2589880" y="3639056"/>
            <a:ext cx="8337804" cy="1426031"/>
          </a:xfrm>
          <a:prstGeom prst="rect">
            <a:avLst/>
          </a:prstGeom>
          <a:noFill/>
        </p:spPr>
        <p:txBody>
          <a:bodyPr wrap="square">
            <a:spAutoFit/>
          </a:bodyPr>
          <a:lstStyle/>
          <a:p>
            <a:pPr algn="l" fontAlgn="base">
              <a:spcAft>
                <a:spcPts val="750"/>
              </a:spcAft>
              <a:buFont typeface="Arial" panose="020B0604020202020204" pitchFamily="34" charset="0"/>
              <a:buChar char="•"/>
            </a:pPr>
            <a:r>
              <a:rPr lang="en-US" sz="2000" b="0" i="0" dirty="0">
                <a:effectLst/>
              </a:rPr>
              <a:t> glass bottles and jars that have been rinsed and had lids removed.</a:t>
            </a:r>
          </a:p>
          <a:p>
            <a:pPr algn="l" fontAlgn="base">
              <a:spcAft>
                <a:spcPts val="1125"/>
              </a:spcAft>
            </a:pPr>
            <a:r>
              <a:rPr lang="en-US" sz="2000" b="0" i="1" dirty="0">
                <a:effectLst/>
              </a:rPr>
              <a:t>Other glass like heatproof glass (broken Pyrex jug or mixing bowl), window glass, medicinal glass or lightbulbs cannot be recycled</a:t>
            </a:r>
            <a:r>
              <a:rPr lang="en-US" sz="2000" i="1" dirty="0"/>
              <a:t> </a:t>
            </a:r>
            <a:r>
              <a:rPr lang="en-US" sz="2000" b="0" i="1" dirty="0">
                <a:effectLst/>
              </a:rPr>
              <a:t>and should be wrapped in newspaper and placed in your red-lid rubbish bin</a:t>
            </a:r>
            <a:r>
              <a:rPr lang="en-US" sz="2000" b="0" i="0" dirty="0">
                <a:effectLst/>
              </a:rPr>
              <a:t>.</a:t>
            </a:r>
          </a:p>
        </p:txBody>
      </p:sp>
      <p:pic>
        <p:nvPicPr>
          <p:cNvPr id="5124" name="Picture 4">
            <a:extLst>
              <a:ext uri="{FF2B5EF4-FFF2-40B4-BE49-F238E27FC236}">
                <a16:creationId xmlns:a16="http://schemas.microsoft.com/office/drawing/2014/main" id="{DEDA5A26-ACD7-9BFE-7366-BC48F539D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98" y="5204634"/>
            <a:ext cx="13335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7820A0B-B1CE-5534-FF36-AA4712E34CED}"/>
              </a:ext>
            </a:extLst>
          </p:cNvPr>
          <p:cNvPicPr>
            <a:picLocks noChangeAspect="1"/>
          </p:cNvPicPr>
          <p:nvPr/>
        </p:nvPicPr>
        <p:blipFill>
          <a:blip r:embed="rId6"/>
          <a:stretch>
            <a:fillRect/>
          </a:stretch>
        </p:blipFill>
        <p:spPr>
          <a:xfrm>
            <a:off x="9455142" y="4746696"/>
            <a:ext cx="1109832" cy="1761638"/>
          </a:xfrm>
          <a:prstGeom prst="rect">
            <a:avLst/>
          </a:prstGeom>
        </p:spPr>
      </p:pic>
      <p:sp>
        <p:nvSpPr>
          <p:cNvPr id="12" name="TextBox 11">
            <a:extLst>
              <a:ext uri="{FF2B5EF4-FFF2-40B4-BE49-F238E27FC236}">
                <a16:creationId xmlns:a16="http://schemas.microsoft.com/office/drawing/2014/main" id="{67E2D3CC-B8BD-0475-17D1-A15F92585858}"/>
              </a:ext>
            </a:extLst>
          </p:cNvPr>
          <p:cNvSpPr txBox="1"/>
          <p:nvPr/>
        </p:nvSpPr>
        <p:spPr>
          <a:xfrm>
            <a:off x="1927098" y="5318206"/>
            <a:ext cx="7095296" cy="1323439"/>
          </a:xfrm>
          <a:prstGeom prst="rect">
            <a:avLst/>
          </a:prstGeom>
          <a:noFill/>
        </p:spPr>
        <p:txBody>
          <a:bodyPr wrap="square">
            <a:spAutoFit/>
          </a:bodyPr>
          <a:lstStyle/>
          <a:p>
            <a:r>
              <a:rPr lang="en-US" sz="2000" dirty="0"/>
              <a:t>These are things like chip packets, bubble wrap, bread bags, toilet paper packaging – anything that you can scrunch up in your hand. Recycling bins are in most Woolworths, New Worlds and The Warehouse.</a:t>
            </a:r>
            <a:endParaRPr lang="en-NZ" sz="2000" dirty="0"/>
          </a:p>
        </p:txBody>
      </p:sp>
    </p:spTree>
    <p:extLst>
      <p:ext uri="{BB962C8B-B14F-4D97-AF65-F5344CB8AC3E}">
        <p14:creationId xmlns:p14="http://schemas.microsoft.com/office/powerpoint/2010/main" val="2735540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2E527-54CD-562C-7206-8206966FA275}"/>
              </a:ext>
            </a:extLst>
          </p:cNvPr>
          <p:cNvSpPr>
            <a:spLocks noGrp="1"/>
          </p:cNvSpPr>
          <p:nvPr>
            <p:ph type="title"/>
          </p:nvPr>
        </p:nvSpPr>
        <p:spPr>
          <a:xfrm>
            <a:off x="838200" y="2908816"/>
            <a:ext cx="3143250" cy="2601119"/>
          </a:xfrm>
        </p:spPr>
        <p:txBody>
          <a:bodyPr anchor="t">
            <a:noAutofit/>
          </a:bodyPr>
          <a:lstStyle/>
          <a:p>
            <a:pPr algn="ctr"/>
            <a:r>
              <a:rPr lang="mi-NZ" sz="4000" dirty="0"/>
              <a:t>eWaste – </a:t>
            </a:r>
            <a:br>
              <a:rPr lang="mi-NZ" sz="4000" dirty="0"/>
            </a:br>
            <a:r>
              <a:rPr lang="en-NZ" sz="4000" dirty="0"/>
              <a:t>What resources are used to make a mobile phone?</a:t>
            </a:r>
            <a:br>
              <a:rPr lang="en-NZ" sz="4000" dirty="0"/>
            </a:br>
            <a:endParaRPr lang="en-NZ" sz="4000" dirty="0"/>
          </a:p>
        </p:txBody>
      </p:sp>
      <p:sp>
        <p:nvSpPr>
          <p:cNvPr id="3" name="Content Placeholder 2">
            <a:extLst>
              <a:ext uri="{FF2B5EF4-FFF2-40B4-BE49-F238E27FC236}">
                <a16:creationId xmlns:a16="http://schemas.microsoft.com/office/drawing/2014/main" id="{0DF64961-57B5-C377-5808-1FCD10B6B77A}"/>
              </a:ext>
            </a:extLst>
          </p:cNvPr>
          <p:cNvSpPr>
            <a:spLocks noGrp="1"/>
          </p:cNvSpPr>
          <p:nvPr>
            <p:ph idx="1"/>
          </p:nvPr>
        </p:nvSpPr>
        <p:spPr>
          <a:xfrm>
            <a:off x="3981450" y="298580"/>
            <a:ext cx="7793783" cy="6139541"/>
          </a:xfrm>
        </p:spPr>
        <p:txBody>
          <a:bodyPr anchor="ctr">
            <a:normAutofit/>
          </a:bodyPr>
          <a:lstStyle/>
          <a:p>
            <a:pPr marL="0" indent="0">
              <a:buNone/>
            </a:pPr>
            <a:r>
              <a:rPr lang="en-NZ" sz="1800" b="1" dirty="0">
                <a:latin typeface="Aptos" panose="020B0004020202020204" pitchFamily="34" charset="0"/>
                <a:ea typeface="Aptos" panose="020B0004020202020204" pitchFamily="34" charset="0"/>
                <a:cs typeface="Times New Roman" panose="02020603050405020304" pitchFamily="18" charset="0"/>
              </a:rPr>
              <a:t>Metals</a:t>
            </a:r>
            <a:endParaRPr lang="en-NZ" sz="1800" b="1"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NZ" sz="1800" b="1" dirty="0">
                <a:effectLst/>
                <a:latin typeface="Aptos" panose="020B0004020202020204" pitchFamily="34" charset="0"/>
                <a:ea typeface="Aptos" panose="020B0004020202020204" pitchFamily="34" charset="0"/>
                <a:cs typeface="Times New Roman" panose="02020603050405020304" pitchFamily="18" charset="0"/>
              </a:rPr>
              <a:t>Aluminium:</a:t>
            </a:r>
            <a:r>
              <a:rPr lang="en-NZ" sz="1800" dirty="0">
                <a:effectLst/>
                <a:latin typeface="Aptos" panose="020B0004020202020204" pitchFamily="34" charset="0"/>
                <a:ea typeface="Aptos" panose="020B0004020202020204" pitchFamily="34" charset="0"/>
                <a:cs typeface="Times New Roman" panose="02020603050405020304" pitchFamily="18" charset="0"/>
              </a:rPr>
              <a:t> Used for the phone's casing and various components.</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Copper:</a:t>
            </a:r>
            <a:r>
              <a:rPr lang="en-NZ" sz="1800" dirty="0">
                <a:effectLst/>
                <a:latin typeface="Aptos" panose="020B0004020202020204" pitchFamily="34" charset="0"/>
                <a:ea typeface="Aptos" panose="020B0004020202020204" pitchFamily="34" charset="0"/>
                <a:cs typeface="Times New Roman" panose="02020603050405020304" pitchFamily="18" charset="0"/>
              </a:rPr>
              <a:t> Used for electrical connections and wiring.</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Gold:</a:t>
            </a:r>
            <a:r>
              <a:rPr lang="en-NZ" sz="1800" dirty="0">
                <a:effectLst/>
                <a:latin typeface="Aptos" panose="020B0004020202020204" pitchFamily="34" charset="0"/>
                <a:ea typeface="Aptos" panose="020B0004020202020204" pitchFamily="34" charset="0"/>
                <a:cs typeface="Times New Roman" panose="02020603050405020304" pitchFamily="18" charset="0"/>
              </a:rPr>
              <a:t> Used for circuit boards due to its conductivity and chemical stability.</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Lithium:</a:t>
            </a:r>
            <a:r>
              <a:rPr lang="en-NZ" sz="1800" dirty="0">
                <a:effectLst/>
                <a:latin typeface="Aptos" panose="020B0004020202020204" pitchFamily="34" charset="0"/>
                <a:ea typeface="Aptos" panose="020B0004020202020204" pitchFamily="34" charset="0"/>
                <a:cs typeface="Times New Roman" panose="02020603050405020304" pitchFamily="18" charset="0"/>
              </a:rPr>
              <a:t> Essential for rechargeable batteries.</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Cobalt:</a:t>
            </a:r>
            <a:r>
              <a:rPr lang="en-NZ" sz="1800" dirty="0">
                <a:effectLst/>
                <a:latin typeface="Aptos" panose="020B0004020202020204" pitchFamily="34" charset="0"/>
                <a:ea typeface="Aptos" panose="020B0004020202020204" pitchFamily="34" charset="0"/>
                <a:cs typeface="Times New Roman" panose="02020603050405020304" pitchFamily="18" charset="0"/>
              </a:rPr>
              <a:t> Also used in batteries to extend their life.</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Nickel:</a:t>
            </a:r>
            <a:r>
              <a:rPr lang="en-NZ" sz="1800" dirty="0">
                <a:effectLst/>
                <a:latin typeface="Aptos" panose="020B0004020202020204" pitchFamily="34" charset="0"/>
                <a:ea typeface="Aptos" panose="020B0004020202020204" pitchFamily="34" charset="0"/>
                <a:cs typeface="Times New Roman" panose="02020603050405020304" pitchFamily="18" charset="0"/>
              </a:rPr>
              <a:t> Used in electrical connections and batteries.</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Silver:</a:t>
            </a:r>
            <a:r>
              <a:rPr lang="en-NZ" sz="1800" dirty="0">
                <a:effectLst/>
                <a:latin typeface="Aptos" panose="020B0004020202020204" pitchFamily="34" charset="0"/>
                <a:ea typeface="Aptos" panose="020B0004020202020204" pitchFamily="34" charset="0"/>
                <a:cs typeface="Times New Roman" panose="02020603050405020304" pitchFamily="18" charset="0"/>
              </a:rPr>
              <a:t> Used for circuit boards.</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Tin and Lead:</a:t>
            </a:r>
            <a:r>
              <a:rPr lang="en-NZ" sz="1800" dirty="0">
                <a:effectLst/>
                <a:latin typeface="Aptos" panose="020B0004020202020204" pitchFamily="34" charset="0"/>
                <a:ea typeface="Aptos" panose="020B0004020202020204" pitchFamily="34" charset="0"/>
                <a:cs typeface="Times New Roman" panose="02020603050405020304" pitchFamily="18" charset="0"/>
              </a:rPr>
              <a:t> Used in solder to join components.</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Palladium and Platinum:</a:t>
            </a:r>
            <a:r>
              <a:rPr lang="en-NZ" sz="1800" dirty="0">
                <a:effectLst/>
                <a:latin typeface="Aptos" panose="020B0004020202020204" pitchFamily="34" charset="0"/>
                <a:ea typeface="Aptos" panose="020B0004020202020204" pitchFamily="34" charset="0"/>
                <a:cs typeface="Times New Roman" panose="02020603050405020304" pitchFamily="18" charset="0"/>
              </a:rPr>
              <a:t> Used for electrical connections on circuit boards.</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Tungsten:</a:t>
            </a:r>
            <a:r>
              <a:rPr lang="en-NZ" sz="1800" dirty="0">
                <a:effectLst/>
                <a:latin typeface="Aptos" panose="020B0004020202020204" pitchFamily="34" charset="0"/>
                <a:ea typeface="Aptos" panose="020B0004020202020204" pitchFamily="34" charset="0"/>
                <a:cs typeface="Times New Roman" panose="02020603050405020304" pitchFamily="18" charset="0"/>
              </a:rPr>
              <a:t> Used for vibration motors.</a:t>
            </a:r>
            <a:br>
              <a:rPr lang="en-NZ" sz="1800" dirty="0">
                <a:effectLst/>
                <a:latin typeface="Aptos" panose="020B0004020202020204" pitchFamily="34" charset="0"/>
                <a:ea typeface="Aptos" panose="020B0004020202020204" pitchFamily="34" charset="0"/>
                <a:cs typeface="Times New Roman" panose="02020603050405020304" pitchFamily="18" charset="0"/>
              </a:rPr>
            </a:br>
            <a:r>
              <a:rPr lang="en-NZ" sz="1800" b="1" dirty="0">
                <a:effectLst/>
                <a:latin typeface="Aptos" panose="020B0004020202020204" pitchFamily="34" charset="0"/>
                <a:ea typeface="Aptos" panose="020B0004020202020204" pitchFamily="34" charset="0"/>
                <a:cs typeface="Times New Roman" panose="02020603050405020304" pitchFamily="18" charset="0"/>
              </a:rPr>
              <a:t>Rare Earth Elements:</a:t>
            </a:r>
            <a:r>
              <a:rPr lang="en-NZ" sz="1800" dirty="0">
                <a:effectLst/>
                <a:latin typeface="Aptos" panose="020B0004020202020204" pitchFamily="34" charset="0"/>
                <a:ea typeface="Aptos" panose="020B0004020202020204" pitchFamily="34" charset="0"/>
                <a:cs typeface="Times New Roman" panose="02020603050405020304" pitchFamily="18" charset="0"/>
              </a:rPr>
              <a:t> Like Neodymium, used in speakers and other components.</a:t>
            </a:r>
          </a:p>
          <a:p>
            <a:pPr marL="0" indent="0">
              <a:buNone/>
            </a:pPr>
            <a:br>
              <a:rPr lang="en-NZ" sz="1800" b="1" kern="100" dirty="0">
                <a:effectLst/>
                <a:latin typeface="Aptos" panose="020B0004020202020204" pitchFamily="34" charset="0"/>
                <a:ea typeface="Aptos" panose="020B0004020202020204" pitchFamily="34" charset="0"/>
                <a:cs typeface="Times New Roman" panose="02020603050405020304" pitchFamily="18" charset="0"/>
              </a:rPr>
            </a:br>
            <a:r>
              <a:rPr lang="en-NZ" sz="1800" b="1" kern="100" dirty="0">
                <a:effectLst/>
                <a:latin typeface="Aptos" panose="020B0004020202020204" pitchFamily="34" charset="0"/>
                <a:ea typeface="Aptos" panose="020B0004020202020204" pitchFamily="34" charset="0"/>
                <a:cs typeface="Times New Roman" panose="02020603050405020304" pitchFamily="18" charset="0"/>
              </a:rPr>
              <a:t>Non-Metallic Metals</a:t>
            </a:r>
          </a:p>
          <a:p>
            <a:pPr marL="0" indent="0">
              <a:buNone/>
            </a:pPr>
            <a:r>
              <a:rPr lang="en-NZ" sz="1800" b="1" kern="100" dirty="0">
                <a:effectLst/>
                <a:latin typeface="Aptos" panose="020B0004020202020204" pitchFamily="34" charset="0"/>
                <a:ea typeface="Aptos" panose="020B0004020202020204" pitchFamily="34" charset="0"/>
                <a:cs typeface="Times New Roman" panose="02020603050405020304" pitchFamily="18" charset="0"/>
              </a:rPr>
              <a:t>Glass:</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Used for the screen.</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r>
              <a:rPr lang="en-NZ" sz="1800" b="1" kern="100" dirty="0">
                <a:effectLst/>
                <a:latin typeface="Aptos" panose="020B0004020202020204" pitchFamily="34" charset="0"/>
                <a:ea typeface="Aptos" panose="020B0004020202020204" pitchFamily="34" charset="0"/>
                <a:cs typeface="Times New Roman" panose="02020603050405020304" pitchFamily="18" charset="0"/>
              </a:rPr>
              <a:t>Plastics:</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Used for the casing and various components.</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r>
              <a:rPr lang="en-NZ" sz="1800" b="1" kern="100" dirty="0">
                <a:effectLst/>
                <a:latin typeface="Aptos" panose="020B0004020202020204" pitchFamily="34" charset="0"/>
                <a:ea typeface="Aptos" panose="020B0004020202020204" pitchFamily="34" charset="0"/>
                <a:cs typeface="Times New Roman" panose="02020603050405020304" pitchFamily="18" charset="0"/>
              </a:rPr>
              <a:t>Silicon:</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Used in semiconductor chips for the phone's processing power.</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r>
              <a:rPr lang="en-NZ" sz="1800" b="1" kern="100" dirty="0">
                <a:effectLst/>
                <a:latin typeface="Aptos" panose="020B0004020202020204" pitchFamily="34" charset="0"/>
                <a:ea typeface="Aptos" panose="020B0004020202020204" pitchFamily="34" charset="0"/>
                <a:cs typeface="Times New Roman" panose="02020603050405020304" pitchFamily="18" charset="0"/>
              </a:rPr>
              <a:t>Fibreglass:</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Used in circuit boards.</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r>
              <a:rPr lang="en-NZ" sz="1800" b="1" kern="100" dirty="0">
                <a:effectLst/>
                <a:latin typeface="Aptos" panose="020B0004020202020204" pitchFamily="34" charset="0"/>
                <a:ea typeface="Aptos" panose="020B0004020202020204" pitchFamily="34" charset="0"/>
                <a:cs typeface="Times New Roman" panose="02020603050405020304" pitchFamily="18" charset="0"/>
              </a:rPr>
              <a:t>Graphite:</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Used in battery anodes.</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r>
              <a:rPr lang="en-NZ" sz="1800" b="1" kern="100" dirty="0">
                <a:effectLst/>
                <a:latin typeface="Aptos" panose="020B0004020202020204" pitchFamily="34" charset="0"/>
                <a:ea typeface="Aptos" panose="020B0004020202020204" pitchFamily="34" charset="0"/>
                <a:cs typeface="Times New Roman" panose="02020603050405020304" pitchFamily="18" charset="0"/>
              </a:rPr>
              <a:t>Indium:</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Used in touchscreens.</a:t>
            </a:r>
            <a:br>
              <a:rPr lang="en-NZ" sz="1800" kern="100" dirty="0">
                <a:effectLst/>
                <a:latin typeface="Aptos" panose="020B0004020202020204" pitchFamily="34" charset="0"/>
                <a:ea typeface="Aptos" panose="020B0004020202020204" pitchFamily="34" charset="0"/>
                <a:cs typeface="Times New Roman" panose="02020603050405020304" pitchFamily="18" charset="0"/>
              </a:rPr>
            </a:br>
            <a:r>
              <a:rPr lang="en-NZ" sz="1800" b="1" kern="100" dirty="0">
                <a:effectLst/>
                <a:latin typeface="Aptos" panose="020B0004020202020204" pitchFamily="34" charset="0"/>
                <a:ea typeface="Aptos" panose="020B0004020202020204" pitchFamily="34" charset="0"/>
                <a:cs typeface="Times New Roman" panose="02020603050405020304" pitchFamily="18" charset="0"/>
              </a:rPr>
              <a:t>Sand:</a:t>
            </a:r>
            <a:r>
              <a:rPr lang="en-NZ" sz="1800" kern="100" dirty="0">
                <a:effectLst/>
                <a:latin typeface="Aptos" panose="020B0004020202020204" pitchFamily="34" charset="0"/>
                <a:ea typeface="Aptos" panose="020B0004020202020204" pitchFamily="34" charset="0"/>
                <a:cs typeface="Times New Roman" panose="02020603050405020304" pitchFamily="18" charset="0"/>
              </a:rPr>
              <a:t> Used to make glass and semiconductors. </a:t>
            </a:r>
          </a:p>
          <a:p>
            <a:pPr marL="0" indent="0">
              <a:buNone/>
            </a:pPr>
            <a:r>
              <a:rPr lang="en-NZ" sz="1800" dirty="0">
                <a:effectLst/>
                <a:latin typeface="Aptos" panose="020B0004020202020204" pitchFamily="34" charset="0"/>
                <a:ea typeface="Aptos" panose="020B0004020202020204" pitchFamily="34" charset="0"/>
                <a:cs typeface="Times New Roman" panose="02020603050405020304" pitchFamily="18" charset="0"/>
              </a:rPr>
              <a:t> </a:t>
            </a:r>
            <a:endParaRPr lang="en-NZ" sz="1800" dirty="0"/>
          </a:p>
        </p:txBody>
      </p:sp>
      <p:pic>
        <p:nvPicPr>
          <p:cNvPr id="7" name="Graphic 6" descr="Smart Phone">
            <a:extLst>
              <a:ext uri="{FF2B5EF4-FFF2-40B4-BE49-F238E27FC236}">
                <a16:creationId xmlns:a16="http://schemas.microsoft.com/office/drawing/2014/main" id="{B99D7BB4-7C0C-FDAC-6992-50356B9EFB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71919" y="1649744"/>
            <a:ext cx="914400" cy="914400"/>
          </a:xfrm>
          <a:prstGeom prst="rect">
            <a:avLst/>
          </a:prstGeom>
        </p:spPr>
      </p:pic>
    </p:spTree>
    <p:extLst>
      <p:ext uri="{BB962C8B-B14F-4D97-AF65-F5344CB8AC3E}">
        <p14:creationId xmlns:p14="http://schemas.microsoft.com/office/powerpoint/2010/main" val="3030712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ll the elements in a phone">
            <a:extLst>
              <a:ext uri="{FF2B5EF4-FFF2-40B4-BE49-F238E27FC236}">
                <a16:creationId xmlns:a16="http://schemas.microsoft.com/office/drawing/2014/main" id="{6D45AC86-EC55-AEAC-3CBF-AF72346A5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21" b="7889"/>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46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506F7-BD61-7161-29ED-449A80CADF40}"/>
              </a:ext>
            </a:extLst>
          </p:cNvPr>
          <p:cNvPicPr>
            <a:picLocks noChangeAspect="1"/>
          </p:cNvPicPr>
          <p:nvPr/>
        </p:nvPicPr>
        <p:blipFill>
          <a:blip r:embed="rId3"/>
          <a:srcRect t="30181" r="1" b="16997"/>
          <a:stretch/>
        </p:blipFill>
        <p:spPr>
          <a:xfrm>
            <a:off x="-350776" y="5962"/>
            <a:ext cx="12960671" cy="6846076"/>
          </a:xfrm>
          <a:prstGeom prst="rect">
            <a:avLst/>
          </a:prstGeom>
        </p:spPr>
      </p:pic>
      <p:sp>
        <p:nvSpPr>
          <p:cNvPr id="3" name="TextBox 2">
            <a:extLst>
              <a:ext uri="{FF2B5EF4-FFF2-40B4-BE49-F238E27FC236}">
                <a16:creationId xmlns:a16="http://schemas.microsoft.com/office/drawing/2014/main" id="{4A87BA2F-6087-0648-7D3E-C623C339E4ED}"/>
              </a:ext>
            </a:extLst>
          </p:cNvPr>
          <p:cNvSpPr txBox="1"/>
          <p:nvPr/>
        </p:nvSpPr>
        <p:spPr>
          <a:xfrm>
            <a:off x="1164738" y="-56264"/>
            <a:ext cx="10036692" cy="2062103"/>
          </a:xfrm>
          <a:prstGeom prst="rect">
            <a:avLst/>
          </a:prstGeom>
          <a:noFill/>
        </p:spPr>
        <p:txBody>
          <a:bodyPr wrap="square" rtlCol="0">
            <a:spAutoFit/>
          </a:bodyPr>
          <a:lstStyle/>
          <a:p>
            <a:pPr algn="ctr"/>
            <a:r>
              <a:rPr lang="en-US" sz="3200" b="1" i="0" dirty="0">
                <a:effectLst/>
              </a:rPr>
              <a:t>Our households produce more solid waste per person than any other OECD country, and only 35% of our waste is recycled and reused – one of the lowest rates in the world.</a:t>
            </a:r>
            <a:endParaRPr lang="en-NZ" sz="3200" b="1" dirty="0"/>
          </a:p>
        </p:txBody>
      </p:sp>
      <p:sp>
        <p:nvSpPr>
          <p:cNvPr id="5" name="TextBox 4">
            <a:extLst>
              <a:ext uri="{FF2B5EF4-FFF2-40B4-BE49-F238E27FC236}">
                <a16:creationId xmlns:a16="http://schemas.microsoft.com/office/drawing/2014/main" id="{4587CC3A-F9EB-73CB-FC57-670393D0D7FD}"/>
              </a:ext>
            </a:extLst>
          </p:cNvPr>
          <p:cNvSpPr txBox="1"/>
          <p:nvPr/>
        </p:nvSpPr>
        <p:spPr>
          <a:xfrm>
            <a:off x="1164738" y="3748875"/>
            <a:ext cx="10181279" cy="2062103"/>
          </a:xfrm>
          <a:prstGeom prst="rect">
            <a:avLst/>
          </a:prstGeom>
          <a:noFill/>
        </p:spPr>
        <p:txBody>
          <a:bodyPr wrap="square">
            <a:spAutoFit/>
          </a:bodyPr>
          <a:lstStyle/>
          <a:p>
            <a:pPr algn="ctr"/>
            <a:r>
              <a:rPr lang="en-US" sz="3200" b="1" dirty="0"/>
              <a:t>Household rubbish, if not managed properly can severely impact the environment through pollution of air, water, and soil, contributing to climate change, harming wildlife, and degrading ecosystems </a:t>
            </a:r>
          </a:p>
        </p:txBody>
      </p:sp>
    </p:spTree>
    <p:extLst>
      <p:ext uri="{BB962C8B-B14F-4D97-AF65-F5344CB8AC3E}">
        <p14:creationId xmlns:p14="http://schemas.microsoft.com/office/powerpoint/2010/main" val="310307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171FE-2D67-353A-790B-C106363734EA}"/>
              </a:ext>
            </a:extLst>
          </p:cNvPr>
          <p:cNvSpPr>
            <a:spLocks noGrp="1"/>
          </p:cNvSpPr>
          <p:nvPr>
            <p:ph type="title"/>
          </p:nvPr>
        </p:nvSpPr>
        <p:spPr>
          <a:xfrm>
            <a:off x="8199458" y="643467"/>
            <a:ext cx="3349075" cy="5584296"/>
          </a:xfrm>
        </p:spPr>
        <p:txBody>
          <a:bodyPr anchor="ctr">
            <a:normAutofit/>
          </a:bodyPr>
          <a:lstStyle/>
          <a:p>
            <a:r>
              <a:rPr lang="en-NZ" sz="4000">
                <a:solidFill>
                  <a:srgbClr val="FFFFFF"/>
                </a:solidFill>
              </a:rPr>
              <a:t>Key Takeaways</a:t>
            </a:r>
          </a:p>
        </p:txBody>
      </p:sp>
      <p:graphicFrame>
        <p:nvGraphicFramePr>
          <p:cNvPr id="5" name="Content Placeholder 2">
            <a:extLst>
              <a:ext uri="{FF2B5EF4-FFF2-40B4-BE49-F238E27FC236}">
                <a16:creationId xmlns:a16="http://schemas.microsoft.com/office/drawing/2014/main" id="{3A440CA6-08E2-B38B-A773-45E7EC8AD8D8}"/>
              </a:ext>
            </a:extLst>
          </p:cNvPr>
          <p:cNvGraphicFramePr>
            <a:graphicFrameLocks noGrp="1"/>
          </p:cNvGraphicFramePr>
          <p:nvPr>
            <p:ph idx="1"/>
            <p:extLst>
              <p:ext uri="{D42A27DB-BD31-4B8C-83A1-F6EECF244321}">
                <p14:modId xmlns:p14="http://schemas.microsoft.com/office/powerpoint/2010/main" val="2978054409"/>
              </p:ext>
            </p:extLst>
          </p:nvPr>
        </p:nvGraphicFramePr>
        <p:xfrm>
          <a:off x="349624" y="403412"/>
          <a:ext cx="6871447" cy="6145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5366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5178-CDF5-EA99-927A-B8DBB0113247}"/>
              </a:ext>
            </a:extLst>
          </p:cNvPr>
          <p:cNvSpPr>
            <a:spLocks noGrp="1"/>
          </p:cNvSpPr>
          <p:nvPr>
            <p:ph type="title"/>
          </p:nvPr>
        </p:nvSpPr>
        <p:spPr>
          <a:xfrm>
            <a:off x="6657715" y="467271"/>
            <a:ext cx="4781615" cy="1095425"/>
          </a:xfrm>
        </p:spPr>
        <p:txBody>
          <a:bodyPr anchor="b">
            <a:normAutofit/>
          </a:bodyPr>
          <a:lstStyle/>
          <a:p>
            <a:r>
              <a:rPr lang="en-NZ"/>
              <a:t>Energy and water</a:t>
            </a:r>
            <a:endParaRPr lang="en-NZ" dirty="0"/>
          </a:p>
        </p:txBody>
      </p:sp>
      <p:sp>
        <p:nvSpPr>
          <p:cNvPr id="3" name="Content Placeholder 2">
            <a:extLst>
              <a:ext uri="{FF2B5EF4-FFF2-40B4-BE49-F238E27FC236}">
                <a16:creationId xmlns:a16="http://schemas.microsoft.com/office/drawing/2014/main" id="{FAC41044-0BAF-E1B0-DCA7-CE4D9B4F227F}"/>
              </a:ext>
            </a:extLst>
          </p:cNvPr>
          <p:cNvSpPr>
            <a:spLocks noGrp="1"/>
          </p:cNvSpPr>
          <p:nvPr>
            <p:ph idx="1"/>
          </p:nvPr>
        </p:nvSpPr>
        <p:spPr>
          <a:xfrm>
            <a:off x="5714090" y="1929698"/>
            <a:ext cx="6222045" cy="4715607"/>
          </a:xfrm>
        </p:spPr>
        <p:txBody>
          <a:bodyPr anchor="t">
            <a:normAutofit/>
          </a:bodyPr>
          <a:lstStyle/>
          <a:p>
            <a:pPr marL="0" lvl="0" indent="0">
              <a:spcAft>
                <a:spcPts val="800"/>
              </a:spcAft>
              <a:buNone/>
            </a:pPr>
            <a:r>
              <a:rPr lang="en-NZ" sz="2000" kern="100">
                <a:effectLst/>
                <a:latin typeface="Avenir"/>
                <a:ea typeface="Aptos" panose="020B0004020202020204" pitchFamily="34" charset="0"/>
                <a:cs typeface="Times New Roman" panose="02020603050405020304" pitchFamily="18" charset="0"/>
              </a:rPr>
              <a:t>Have shorter showers and fix dripping taps and pipes, especially if they’re hot water</a:t>
            </a:r>
            <a:endParaRPr lang="en-NZ" sz="20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spcAft>
                <a:spcPts val="800"/>
              </a:spcAft>
              <a:buNone/>
            </a:pPr>
            <a:r>
              <a:rPr lang="en-NZ" sz="2000" kern="100">
                <a:effectLst/>
                <a:latin typeface="Avenir"/>
                <a:ea typeface="Aptos" panose="020B0004020202020204" pitchFamily="34" charset="0"/>
                <a:cs typeface="Times New Roman" panose="02020603050405020304" pitchFamily="18" charset="0"/>
              </a:rPr>
              <a:t>Switch off any appliances that you’re not using at the wall </a:t>
            </a:r>
            <a:endParaRPr lang="en-NZ" sz="20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spcAft>
                <a:spcPts val="800"/>
              </a:spcAft>
              <a:buNone/>
            </a:pPr>
            <a:r>
              <a:rPr lang="en-NZ" sz="2000" kern="100">
                <a:effectLst/>
                <a:latin typeface="Avenir"/>
                <a:ea typeface="Aptos" panose="020B0004020202020204" pitchFamily="34" charset="0"/>
                <a:cs typeface="Times New Roman" panose="02020603050405020304" pitchFamily="18" charset="0"/>
              </a:rPr>
              <a:t>Turn off lights in the rooms you’re not using</a:t>
            </a:r>
            <a:endParaRPr lang="en-NZ" sz="20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spcAft>
                <a:spcPts val="800"/>
              </a:spcAft>
              <a:buNone/>
            </a:pPr>
            <a:r>
              <a:rPr lang="en-NZ" sz="2000" kern="100">
                <a:effectLst/>
                <a:latin typeface="Avenir"/>
                <a:ea typeface="Aptos" panose="020B0004020202020204" pitchFamily="34" charset="0"/>
                <a:cs typeface="Times New Roman" panose="02020603050405020304" pitchFamily="18" charset="0"/>
              </a:rPr>
              <a:t>Turn off fridges or freezers that aren’t essential </a:t>
            </a:r>
            <a:endParaRPr lang="en-NZ" sz="20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spcAft>
                <a:spcPts val="800"/>
              </a:spcAft>
              <a:buNone/>
            </a:pPr>
            <a:r>
              <a:rPr lang="en-NZ" sz="2000" kern="100">
                <a:effectLst/>
                <a:latin typeface="Avenir"/>
                <a:ea typeface="Aptos" panose="020B0004020202020204" pitchFamily="34" charset="0"/>
                <a:cs typeface="Times New Roman" panose="02020603050405020304" pitchFamily="18" charset="0"/>
              </a:rPr>
              <a:t>Try to replace all your older lightbulbs with LED bulbs</a:t>
            </a:r>
            <a:endParaRPr lang="en-NZ" sz="2000" kern="100">
              <a:effectLst/>
              <a:latin typeface="Aptos" panose="020B0004020202020204" pitchFamily="34" charset="0"/>
              <a:ea typeface="Aptos" panose="020B0004020202020204" pitchFamily="34" charset="0"/>
              <a:cs typeface="Times New Roman" panose="02020603050405020304" pitchFamily="18" charset="0"/>
            </a:endParaRPr>
          </a:p>
          <a:p>
            <a:pPr marL="0" lvl="0" indent="0">
              <a:spcAft>
                <a:spcPts val="800"/>
              </a:spcAft>
              <a:buNone/>
            </a:pPr>
            <a:r>
              <a:rPr lang="en-NZ" sz="2000" kern="100">
                <a:effectLst/>
                <a:latin typeface="Avenir"/>
                <a:ea typeface="Aptos" panose="020B0004020202020204" pitchFamily="34" charset="0"/>
                <a:cs typeface="Times New Roman" panose="02020603050405020304" pitchFamily="18" charset="0"/>
              </a:rPr>
              <a:t>If you can, insulate your electric hot water cylinder; wrapping it with an old duvet inner works</a:t>
            </a:r>
            <a:endParaRPr lang="en-NZ" sz="2000" kern="100">
              <a:latin typeface="Aptos" panose="020B0004020202020204" pitchFamily="34" charset="0"/>
              <a:ea typeface="Aptos" panose="020B0004020202020204" pitchFamily="34" charset="0"/>
              <a:cs typeface="Times New Roman" panose="02020603050405020304" pitchFamily="18" charset="0"/>
            </a:endParaRPr>
          </a:p>
          <a:p>
            <a:pPr marL="0" lvl="0" indent="0">
              <a:spcAft>
                <a:spcPts val="800"/>
              </a:spcAft>
              <a:buNone/>
            </a:pPr>
            <a:r>
              <a:rPr lang="en-NZ" sz="2000" kern="100">
                <a:effectLst/>
                <a:latin typeface="Avenir"/>
                <a:ea typeface="Aptos" panose="020B0004020202020204" pitchFamily="34" charset="0"/>
                <a:cs typeface="Times New Roman" panose="02020603050405020304" pitchFamily="18" charset="0"/>
              </a:rPr>
              <a:t>Check out powerswitch.org.nz to see if you’re getting the best deal</a:t>
            </a:r>
            <a:endParaRPr lang="en-NZ" sz="2000" kern="100">
              <a:effectLst/>
              <a:latin typeface="Aptos" panose="020B0004020202020204" pitchFamily="34" charset="0"/>
              <a:ea typeface="Aptos" panose="020B0004020202020204" pitchFamily="34" charset="0"/>
              <a:cs typeface="Times New Roman" panose="02020603050405020304" pitchFamily="18" charset="0"/>
            </a:endParaRPr>
          </a:p>
          <a:p>
            <a:endParaRPr lang="en-NZ" sz="2000" dirty="0"/>
          </a:p>
        </p:txBody>
      </p:sp>
      <p:pic>
        <p:nvPicPr>
          <p:cNvPr id="5" name="Graphic 4" descr="Leaky Tap with solid fill">
            <a:extLst>
              <a:ext uri="{FF2B5EF4-FFF2-40B4-BE49-F238E27FC236}">
                <a16:creationId xmlns:a16="http://schemas.microsoft.com/office/drawing/2014/main" id="{6DC5E72E-B23F-82DA-0020-5E3AB558AC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66735" y="932021"/>
            <a:ext cx="2752751" cy="2752751"/>
          </a:xfrm>
          <a:prstGeom prst="rect">
            <a:avLst/>
          </a:prstGeom>
        </p:spPr>
      </p:pic>
      <p:pic>
        <p:nvPicPr>
          <p:cNvPr id="11" name="Graphic 10" descr="Renewable Energy with solid fill">
            <a:extLst>
              <a:ext uri="{FF2B5EF4-FFF2-40B4-BE49-F238E27FC236}">
                <a16:creationId xmlns:a16="http://schemas.microsoft.com/office/drawing/2014/main" id="{9960472F-AEB9-89C1-6F2E-293BE25EEE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9774" y="3375490"/>
            <a:ext cx="2752751" cy="2752751"/>
          </a:xfrm>
          <a:prstGeom prst="rect">
            <a:avLst/>
          </a:prstGeom>
        </p:spPr>
      </p:pic>
    </p:spTree>
    <p:extLst>
      <p:ext uri="{BB962C8B-B14F-4D97-AF65-F5344CB8AC3E}">
        <p14:creationId xmlns:p14="http://schemas.microsoft.com/office/powerpoint/2010/main" val="282756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5CB7E-6A38-F2AA-F1FC-3D0414B0CAC3}"/>
              </a:ext>
            </a:extLst>
          </p:cNvPr>
          <p:cNvSpPr>
            <a:spLocks noGrp="1"/>
          </p:cNvSpPr>
          <p:nvPr>
            <p:ph type="title"/>
          </p:nvPr>
        </p:nvSpPr>
        <p:spPr>
          <a:xfrm>
            <a:off x="430305" y="378510"/>
            <a:ext cx="11642153" cy="1658198"/>
          </a:xfrm>
        </p:spPr>
        <p:txBody>
          <a:bodyPr/>
          <a:lstStyle/>
          <a:p>
            <a:r>
              <a:rPr lang="mi-NZ" dirty="0"/>
              <a:t>If we can all go from this to this...we all win</a:t>
            </a:r>
            <a:endParaRPr lang="en-NZ" dirty="0"/>
          </a:p>
        </p:txBody>
      </p:sp>
      <p:pic>
        <p:nvPicPr>
          <p:cNvPr id="4" name="Content Placeholder 3">
            <a:extLst>
              <a:ext uri="{FF2B5EF4-FFF2-40B4-BE49-F238E27FC236}">
                <a16:creationId xmlns:a16="http://schemas.microsoft.com/office/drawing/2014/main" id="{B56D6170-C690-EF94-BAF4-AA5BBB8B44D5}"/>
              </a:ext>
            </a:extLst>
          </p:cNvPr>
          <p:cNvPicPr>
            <a:picLocks noGrp="1" noChangeAspect="1"/>
          </p:cNvPicPr>
          <p:nvPr>
            <p:ph idx="1"/>
          </p:nvPr>
        </p:nvPicPr>
        <p:blipFill>
          <a:blip r:embed="rId3"/>
          <a:stretch>
            <a:fillRect/>
          </a:stretch>
        </p:blipFill>
        <p:spPr>
          <a:xfrm>
            <a:off x="485171" y="1979744"/>
            <a:ext cx="5131857" cy="4163194"/>
          </a:xfrm>
          <a:prstGeom prst="rect">
            <a:avLst/>
          </a:prstGeom>
        </p:spPr>
      </p:pic>
      <p:pic>
        <p:nvPicPr>
          <p:cNvPr id="5" name="Picture 4">
            <a:extLst>
              <a:ext uri="{FF2B5EF4-FFF2-40B4-BE49-F238E27FC236}">
                <a16:creationId xmlns:a16="http://schemas.microsoft.com/office/drawing/2014/main" id="{28CF9358-A007-1392-9187-1651D389D4F2}"/>
              </a:ext>
            </a:extLst>
          </p:cNvPr>
          <p:cNvPicPr>
            <a:picLocks noChangeAspect="1"/>
          </p:cNvPicPr>
          <p:nvPr/>
        </p:nvPicPr>
        <p:blipFill>
          <a:blip r:embed="rId4"/>
          <a:stretch>
            <a:fillRect/>
          </a:stretch>
        </p:blipFill>
        <p:spPr>
          <a:xfrm>
            <a:off x="6792684" y="2173059"/>
            <a:ext cx="5131857" cy="3509284"/>
          </a:xfrm>
          <a:prstGeom prst="rect">
            <a:avLst/>
          </a:prstGeom>
        </p:spPr>
      </p:pic>
      <p:sp>
        <p:nvSpPr>
          <p:cNvPr id="6" name="Arrow: Right 5">
            <a:extLst>
              <a:ext uri="{FF2B5EF4-FFF2-40B4-BE49-F238E27FC236}">
                <a16:creationId xmlns:a16="http://schemas.microsoft.com/office/drawing/2014/main" id="{B585A2A7-DD96-96AB-1347-90A199330CE0}"/>
              </a:ext>
            </a:extLst>
          </p:cNvPr>
          <p:cNvSpPr/>
          <p:nvPr/>
        </p:nvSpPr>
        <p:spPr>
          <a:xfrm>
            <a:off x="5410200" y="3537857"/>
            <a:ext cx="1545771" cy="58782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50293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Z"/>
          </a:p>
        </p:txBody>
      </p:sp>
      <p:sp>
        <p:nvSpPr>
          <p:cNvPr id="12" name="Rectangle 11">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9DAC8-0463-F5C9-6EA2-A5FB721B2925}"/>
              </a:ext>
            </a:extLst>
          </p:cNvPr>
          <p:cNvSpPr>
            <a:spLocks noGrp="1"/>
          </p:cNvSpPr>
          <p:nvPr>
            <p:ph type="title"/>
          </p:nvPr>
        </p:nvSpPr>
        <p:spPr>
          <a:xfrm>
            <a:off x="603504" y="770467"/>
            <a:ext cx="3467051" cy="3352800"/>
          </a:xfrm>
        </p:spPr>
        <p:txBody>
          <a:bodyPr vert="horz" lIns="91440" tIns="45720" rIns="91440" bIns="45720" rtlCol="0" anchor="b">
            <a:normAutofit/>
          </a:bodyPr>
          <a:lstStyle/>
          <a:p>
            <a:pPr>
              <a:lnSpc>
                <a:spcPct val="80000"/>
              </a:lnSpc>
            </a:pPr>
            <a:r>
              <a:rPr lang="en-US" sz="6000">
                <a:solidFill>
                  <a:srgbClr val="FFFFFF"/>
                </a:solidFill>
              </a:rPr>
              <a:t>What’s in the resource bag? </a:t>
            </a:r>
          </a:p>
        </p:txBody>
      </p:sp>
      <p:sp>
        <p:nvSpPr>
          <p:cNvPr id="14" name="Rectangle 13">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660C2B3C-66FC-B761-6DEC-E044D6607452}"/>
              </a:ext>
            </a:extLst>
          </p:cNvPr>
          <p:cNvGraphicFramePr>
            <a:graphicFrameLocks noGrp="1"/>
          </p:cNvGraphicFramePr>
          <p:nvPr>
            <p:ph idx="1"/>
            <p:extLst>
              <p:ext uri="{D42A27DB-BD31-4B8C-83A1-F6EECF244321}">
                <p14:modId xmlns:p14="http://schemas.microsoft.com/office/powerpoint/2010/main" val="153315459"/>
              </p:ext>
            </p:extLst>
          </p:nvPr>
        </p:nvGraphicFramePr>
        <p:xfrm>
          <a:off x="5002306" y="605118"/>
          <a:ext cx="6736976" cy="5678899"/>
        </p:xfrm>
        <a:graphic>
          <a:graphicData uri="http://schemas.openxmlformats.org/drawingml/2006/table">
            <a:tbl>
              <a:tblPr firstRow="1" firstCol="1" bandRow="1">
                <a:tableStyleId>{9D7B26C5-4107-4FEC-AEDC-1716B250A1EF}</a:tableStyleId>
              </a:tblPr>
              <a:tblGrid>
                <a:gridCol w="2362072">
                  <a:extLst>
                    <a:ext uri="{9D8B030D-6E8A-4147-A177-3AD203B41FA5}">
                      <a16:colId xmlns:a16="http://schemas.microsoft.com/office/drawing/2014/main" val="981687986"/>
                    </a:ext>
                  </a:extLst>
                </a:gridCol>
                <a:gridCol w="4374904">
                  <a:extLst>
                    <a:ext uri="{9D8B030D-6E8A-4147-A177-3AD203B41FA5}">
                      <a16:colId xmlns:a16="http://schemas.microsoft.com/office/drawing/2014/main" val="2809195670"/>
                    </a:ext>
                  </a:extLst>
                </a:gridCol>
              </a:tblGrid>
              <a:tr h="811271">
                <a:tc>
                  <a:txBody>
                    <a:bodyPr/>
                    <a:lstStyle/>
                    <a:p>
                      <a:pPr algn="l" fontAlgn="t">
                        <a:lnSpc>
                          <a:spcPct val="107000"/>
                        </a:lnSpc>
                        <a:spcAft>
                          <a:spcPts val="800"/>
                        </a:spcAft>
                        <a:buNone/>
                      </a:pPr>
                      <a:r>
                        <a:rPr lang="en-NZ" sz="1400" b="0" u="none" strike="noStrike" kern="100">
                          <a:effectLst/>
                        </a:rPr>
                        <a:t>Reusable Bamboo wipes</a:t>
                      </a:r>
                      <a:endParaRPr lang="en-NZ" sz="2300" b="0" i="0" u="none" strike="noStrike">
                        <a:effectLst/>
                        <a:latin typeface="Arial" panose="020B0604020202020204" pitchFamily="34" charset="0"/>
                      </a:endParaRPr>
                    </a:p>
                  </a:txBody>
                  <a:tcPr marL="85223" marR="85223" marT="11836" marB="0"/>
                </a:tc>
                <a:tc>
                  <a:txBody>
                    <a:bodyPr/>
                    <a:lstStyle/>
                    <a:p>
                      <a:pPr algn="l" fontAlgn="t">
                        <a:lnSpc>
                          <a:spcPct val="107000"/>
                        </a:lnSpc>
                        <a:spcAft>
                          <a:spcPts val="800"/>
                        </a:spcAft>
                        <a:buNone/>
                      </a:pPr>
                      <a:r>
                        <a:rPr lang="en-NZ" sz="1400" b="0" u="none" strike="noStrike" kern="100">
                          <a:effectLst/>
                        </a:rPr>
                        <a:t>Great and very cost effective replacement for paper towels. Retail around $9.99. 20 on a roll and each can be washed 85 times! </a:t>
                      </a:r>
                      <a:endParaRPr lang="en-NZ" sz="2300" b="0" i="0" u="none" strike="noStrike">
                        <a:effectLst/>
                        <a:latin typeface="Arial" panose="020B0604020202020204" pitchFamily="34" charset="0"/>
                      </a:endParaRPr>
                    </a:p>
                  </a:txBody>
                  <a:tcPr marL="85223" marR="85223" marT="11836" marB="0"/>
                </a:tc>
                <a:extLst>
                  <a:ext uri="{0D108BD9-81ED-4DB2-BD59-A6C34878D82A}">
                    <a16:rowId xmlns:a16="http://schemas.microsoft.com/office/drawing/2014/main" val="4224504563"/>
                  </a:ext>
                </a:extLst>
              </a:tr>
              <a:tr h="1432450">
                <a:tc>
                  <a:txBody>
                    <a:bodyPr/>
                    <a:lstStyle/>
                    <a:p>
                      <a:pPr algn="l" fontAlgn="t">
                        <a:lnSpc>
                          <a:spcPct val="107000"/>
                        </a:lnSpc>
                        <a:spcAft>
                          <a:spcPts val="800"/>
                        </a:spcAft>
                        <a:buNone/>
                      </a:pPr>
                      <a:r>
                        <a:rPr lang="en-NZ" sz="1400" b="0" u="none" strike="noStrike" kern="100" dirty="0">
                          <a:effectLst/>
                        </a:rPr>
                        <a:t>Soap tablets and dispensers </a:t>
                      </a:r>
                      <a:endParaRPr lang="en-NZ" sz="2300" b="0" i="0" u="none" strike="noStrike" dirty="0">
                        <a:effectLst/>
                        <a:latin typeface="Arial" panose="020B0604020202020204" pitchFamily="34" charset="0"/>
                      </a:endParaRPr>
                    </a:p>
                  </a:txBody>
                  <a:tcPr marL="85223" marR="85223" marT="11836" marB="0"/>
                </a:tc>
                <a:tc>
                  <a:txBody>
                    <a:bodyPr/>
                    <a:lstStyle/>
                    <a:p>
                      <a:pPr algn="l" fontAlgn="t">
                        <a:lnSpc>
                          <a:spcPct val="107000"/>
                        </a:lnSpc>
                        <a:spcAft>
                          <a:spcPts val="800"/>
                        </a:spcAft>
                        <a:buNone/>
                      </a:pPr>
                      <a:r>
                        <a:rPr lang="en-NZ" sz="1400" b="0" u="none" strike="noStrike" kern="100">
                          <a:effectLst/>
                        </a:rPr>
                        <a:t>Cost effective and reduces enormous amounts of plastic packaging when purchasing liquid soap. $12 for a 3 pack, 2 tablets make 250mls of soap. </a:t>
                      </a:r>
                      <a:endParaRPr lang="en-NZ" sz="2300" b="0" u="none" strike="noStrike">
                        <a:effectLst/>
                      </a:endParaRPr>
                    </a:p>
                    <a:p>
                      <a:pPr algn="l" fontAlgn="t">
                        <a:lnSpc>
                          <a:spcPct val="107000"/>
                        </a:lnSpc>
                        <a:spcAft>
                          <a:spcPts val="800"/>
                        </a:spcAft>
                        <a:buNone/>
                      </a:pPr>
                      <a:r>
                        <a:rPr lang="en-NZ" sz="1400" b="0" u="none" strike="noStrike" kern="100">
                          <a:effectLst/>
                        </a:rPr>
                        <a:t>Liquid soap is also very heavy when transported so has high transport emissions.</a:t>
                      </a:r>
                      <a:endParaRPr lang="en-NZ" sz="2300" b="0" i="0" u="none" strike="noStrike">
                        <a:effectLst/>
                        <a:latin typeface="Arial" panose="020B0604020202020204" pitchFamily="34" charset="0"/>
                      </a:endParaRPr>
                    </a:p>
                  </a:txBody>
                  <a:tcPr marL="85223" marR="85223" marT="11836" marB="0"/>
                </a:tc>
                <a:extLst>
                  <a:ext uri="{0D108BD9-81ED-4DB2-BD59-A6C34878D82A}">
                    <a16:rowId xmlns:a16="http://schemas.microsoft.com/office/drawing/2014/main" val="1893692974"/>
                  </a:ext>
                </a:extLst>
              </a:tr>
              <a:tr h="1064565">
                <a:tc>
                  <a:txBody>
                    <a:bodyPr/>
                    <a:lstStyle/>
                    <a:p>
                      <a:pPr algn="l" fontAlgn="t">
                        <a:lnSpc>
                          <a:spcPct val="107000"/>
                        </a:lnSpc>
                        <a:spcAft>
                          <a:spcPts val="800"/>
                        </a:spcAft>
                        <a:buNone/>
                      </a:pPr>
                      <a:r>
                        <a:rPr lang="en-NZ" sz="1400" b="0" u="none" strike="noStrike" kern="100" dirty="0">
                          <a:effectLst/>
                        </a:rPr>
                        <a:t>Beeswax Wraps </a:t>
                      </a:r>
                      <a:endParaRPr lang="en-NZ" sz="2300" b="0" i="0" u="none" strike="noStrike" dirty="0">
                        <a:effectLst/>
                        <a:latin typeface="Arial" panose="020B0604020202020204" pitchFamily="34" charset="0"/>
                      </a:endParaRPr>
                    </a:p>
                  </a:txBody>
                  <a:tcPr marL="85223" marR="85223" marT="11836" marB="0"/>
                </a:tc>
                <a:tc>
                  <a:txBody>
                    <a:bodyPr/>
                    <a:lstStyle/>
                    <a:p>
                      <a:pPr algn="l" fontAlgn="t">
                        <a:lnSpc>
                          <a:spcPct val="107000"/>
                        </a:lnSpc>
                        <a:spcAft>
                          <a:spcPts val="800"/>
                        </a:spcAft>
                        <a:buNone/>
                      </a:pPr>
                      <a:r>
                        <a:rPr lang="en-NZ" sz="1400" b="0" u="none" strike="noStrike" kern="100" dirty="0">
                          <a:effectLst/>
                        </a:rPr>
                        <a:t>These can be used in place of glad wrap for sandwiches, pieces of cake or slices. They can be washed and used over and over again. Saves loads of plastic waste. </a:t>
                      </a:r>
                      <a:endParaRPr lang="en-NZ" sz="2300" b="0" i="0" u="none" strike="noStrike" dirty="0">
                        <a:effectLst/>
                        <a:latin typeface="Arial" panose="020B0604020202020204" pitchFamily="34" charset="0"/>
                      </a:endParaRPr>
                    </a:p>
                  </a:txBody>
                  <a:tcPr marL="85223" marR="85223" marT="11836" marB="0"/>
                </a:tc>
                <a:extLst>
                  <a:ext uri="{0D108BD9-81ED-4DB2-BD59-A6C34878D82A}">
                    <a16:rowId xmlns:a16="http://schemas.microsoft.com/office/drawing/2014/main" val="4002940325"/>
                  </a:ext>
                </a:extLst>
              </a:tr>
              <a:tr h="557976">
                <a:tc>
                  <a:txBody>
                    <a:bodyPr/>
                    <a:lstStyle/>
                    <a:p>
                      <a:pPr algn="l" fontAlgn="t">
                        <a:lnSpc>
                          <a:spcPct val="107000"/>
                        </a:lnSpc>
                        <a:spcAft>
                          <a:spcPts val="800"/>
                        </a:spcAft>
                        <a:buNone/>
                      </a:pPr>
                      <a:r>
                        <a:rPr lang="en-NZ" sz="1400" b="0" u="none" strike="noStrike" kern="100" dirty="0">
                          <a:effectLst/>
                        </a:rPr>
                        <a:t>Reusable Bin Liner </a:t>
                      </a:r>
                      <a:endParaRPr lang="en-NZ" sz="2300" b="0" i="0" u="none" strike="noStrike" dirty="0">
                        <a:effectLst/>
                        <a:latin typeface="Arial" panose="020B0604020202020204" pitchFamily="34" charset="0"/>
                      </a:endParaRPr>
                    </a:p>
                  </a:txBody>
                  <a:tcPr marL="85223" marR="85223" marT="11836" marB="0"/>
                </a:tc>
                <a:tc>
                  <a:txBody>
                    <a:bodyPr/>
                    <a:lstStyle/>
                    <a:p>
                      <a:pPr algn="l" fontAlgn="t">
                        <a:lnSpc>
                          <a:spcPct val="107000"/>
                        </a:lnSpc>
                        <a:spcAft>
                          <a:spcPts val="800"/>
                        </a:spcAft>
                        <a:buNone/>
                      </a:pPr>
                      <a:r>
                        <a:rPr lang="en-NZ" sz="1400" b="0" u="none" strike="noStrike" kern="100">
                          <a:effectLst/>
                        </a:rPr>
                        <a:t>Use in your bin instead of plastic bags, wash and reuse, saving loads of plastic waste.</a:t>
                      </a:r>
                      <a:endParaRPr lang="en-NZ" sz="2300" b="0" i="0" u="none" strike="noStrike">
                        <a:effectLst/>
                        <a:latin typeface="Arial" panose="020B0604020202020204" pitchFamily="34" charset="0"/>
                      </a:endParaRPr>
                    </a:p>
                  </a:txBody>
                  <a:tcPr marL="85223" marR="85223" marT="11836" marB="0"/>
                </a:tc>
                <a:extLst>
                  <a:ext uri="{0D108BD9-81ED-4DB2-BD59-A6C34878D82A}">
                    <a16:rowId xmlns:a16="http://schemas.microsoft.com/office/drawing/2014/main" val="346646280"/>
                  </a:ext>
                </a:extLst>
              </a:tr>
              <a:tr h="557976">
                <a:tc>
                  <a:txBody>
                    <a:bodyPr/>
                    <a:lstStyle/>
                    <a:p>
                      <a:pPr algn="l" fontAlgn="t">
                        <a:lnSpc>
                          <a:spcPct val="107000"/>
                        </a:lnSpc>
                        <a:spcAft>
                          <a:spcPts val="800"/>
                        </a:spcAft>
                        <a:buNone/>
                      </a:pPr>
                      <a:r>
                        <a:rPr lang="en-NZ" sz="1400" b="0" u="none" strike="noStrike" kern="100" dirty="0">
                          <a:effectLst/>
                        </a:rPr>
                        <a:t>Bamboo cotton buds</a:t>
                      </a:r>
                      <a:endParaRPr lang="en-NZ" sz="2300" b="0" i="0" u="none" strike="noStrike" dirty="0">
                        <a:effectLst/>
                        <a:latin typeface="Arial" panose="020B0604020202020204" pitchFamily="34" charset="0"/>
                      </a:endParaRPr>
                    </a:p>
                  </a:txBody>
                  <a:tcPr marL="85223" marR="85223" marT="11836" marB="0"/>
                </a:tc>
                <a:tc>
                  <a:txBody>
                    <a:bodyPr/>
                    <a:lstStyle/>
                    <a:p>
                      <a:pPr algn="l" fontAlgn="t">
                        <a:lnSpc>
                          <a:spcPct val="107000"/>
                        </a:lnSpc>
                        <a:spcAft>
                          <a:spcPts val="800"/>
                        </a:spcAft>
                        <a:buNone/>
                      </a:pPr>
                      <a:r>
                        <a:rPr lang="en-NZ" sz="1400" b="0" u="none" strike="noStrike" kern="100" dirty="0">
                          <a:effectLst/>
                        </a:rPr>
                        <a:t>These are bamboo sticks instead of plastic so will break down. $5.20 for 200 or </a:t>
                      </a:r>
                      <a:r>
                        <a:rPr lang="en-NZ" sz="1400" b="0" u="none" strike="noStrike" kern="100" dirty="0" err="1">
                          <a:effectLst/>
                        </a:rPr>
                        <a:t>Swisspers</a:t>
                      </a:r>
                      <a:r>
                        <a:rPr lang="en-NZ" sz="1400" b="0" u="none" strike="noStrike" kern="100" dirty="0">
                          <a:effectLst/>
                        </a:rPr>
                        <a:t> $4.99 for 240 from Woolworths</a:t>
                      </a:r>
                      <a:endParaRPr lang="en-NZ" sz="2300" b="0" i="0" u="none" strike="noStrike" dirty="0">
                        <a:effectLst/>
                        <a:latin typeface="Arial" panose="020B0604020202020204" pitchFamily="34" charset="0"/>
                      </a:endParaRPr>
                    </a:p>
                  </a:txBody>
                  <a:tcPr marL="85223" marR="85223" marT="11836" marB="0"/>
                </a:tc>
                <a:extLst>
                  <a:ext uri="{0D108BD9-81ED-4DB2-BD59-A6C34878D82A}">
                    <a16:rowId xmlns:a16="http://schemas.microsoft.com/office/drawing/2014/main" val="791361616"/>
                  </a:ext>
                </a:extLst>
              </a:tr>
              <a:tr h="304682">
                <a:tc>
                  <a:txBody>
                    <a:bodyPr/>
                    <a:lstStyle/>
                    <a:p>
                      <a:pPr algn="l" fontAlgn="t">
                        <a:lnSpc>
                          <a:spcPct val="107000"/>
                        </a:lnSpc>
                        <a:spcAft>
                          <a:spcPts val="800"/>
                        </a:spcAft>
                        <a:buNone/>
                      </a:pPr>
                      <a:r>
                        <a:rPr lang="en-NZ" sz="1400" b="0" u="none" strike="noStrike" kern="100" dirty="0">
                          <a:effectLst/>
                        </a:rPr>
                        <a:t>Seed Bombs</a:t>
                      </a:r>
                      <a:endParaRPr lang="en-NZ" sz="2300" b="0" i="0" u="none" strike="noStrike" dirty="0">
                        <a:effectLst/>
                        <a:latin typeface="Arial" panose="020B0604020202020204" pitchFamily="34" charset="0"/>
                      </a:endParaRPr>
                    </a:p>
                  </a:txBody>
                  <a:tcPr marL="85223" marR="85223" marT="11836" marB="0"/>
                </a:tc>
                <a:tc>
                  <a:txBody>
                    <a:bodyPr/>
                    <a:lstStyle/>
                    <a:p>
                      <a:pPr algn="l" fontAlgn="t">
                        <a:lnSpc>
                          <a:spcPct val="107000"/>
                        </a:lnSpc>
                        <a:spcAft>
                          <a:spcPts val="800"/>
                        </a:spcAft>
                        <a:buNone/>
                      </a:pPr>
                      <a:r>
                        <a:rPr lang="en-NZ" sz="1400" b="0" u="none" strike="noStrike" kern="100">
                          <a:effectLst/>
                        </a:rPr>
                        <a:t>Throw in your garden for the bees.</a:t>
                      </a:r>
                      <a:endParaRPr lang="en-NZ" sz="2300" b="0" i="0" u="none" strike="noStrike">
                        <a:effectLst/>
                        <a:latin typeface="Arial" panose="020B0604020202020204" pitchFamily="34" charset="0"/>
                      </a:endParaRPr>
                    </a:p>
                  </a:txBody>
                  <a:tcPr marL="85223" marR="85223" marT="11836" marB="0"/>
                </a:tc>
                <a:extLst>
                  <a:ext uri="{0D108BD9-81ED-4DB2-BD59-A6C34878D82A}">
                    <a16:rowId xmlns:a16="http://schemas.microsoft.com/office/drawing/2014/main" val="791341194"/>
                  </a:ext>
                </a:extLst>
              </a:tr>
              <a:tr h="811271">
                <a:tc>
                  <a:txBody>
                    <a:bodyPr/>
                    <a:lstStyle/>
                    <a:p>
                      <a:pPr algn="l" fontAlgn="t">
                        <a:lnSpc>
                          <a:spcPct val="107000"/>
                        </a:lnSpc>
                        <a:spcAft>
                          <a:spcPts val="800"/>
                        </a:spcAft>
                        <a:buNone/>
                      </a:pPr>
                      <a:r>
                        <a:rPr lang="en-NZ" sz="1400" b="0" u="none" strike="noStrike" kern="100" dirty="0">
                          <a:effectLst/>
                        </a:rPr>
                        <a:t>Hygrometers </a:t>
                      </a:r>
                      <a:endParaRPr lang="en-NZ" sz="2300" b="0" i="0" u="none" strike="noStrike" dirty="0">
                        <a:effectLst/>
                        <a:latin typeface="Arial" panose="020B0604020202020204" pitchFamily="34" charset="0"/>
                      </a:endParaRPr>
                    </a:p>
                  </a:txBody>
                  <a:tcPr marL="85223" marR="85223" marT="11836" marB="0"/>
                </a:tc>
                <a:tc>
                  <a:txBody>
                    <a:bodyPr/>
                    <a:lstStyle/>
                    <a:p>
                      <a:pPr algn="l" fontAlgn="t">
                        <a:lnSpc>
                          <a:spcPct val="107000"/>
                        </a:lnSpc>
                        <a:spcAft>
                          <a:spcPts val="800"/>
                        </a:spcAft>
                        <a:buNone/>
                      </a:pPr>
                      <a:r>
                        <a:rPr lang="en-NZ" sz="1400" b="0" u="none" strike="noStrike" kern="100" dirty="0">
                          <a:effectLst/>
                        </a:rPr>
                        <a:t>For measuring the humidity and temperature in your house. Important for understanding when to ventilate and when to heat.</a:t>
                      </a:r>
                      <a:endParaRPr lang="en-NZ" sz="2300" b="0" i="0" u="none" strike="noStrike" dirty="0">
                        <a:effectLst/>
                        <a:latin typeface="Arial" panose="020B0604020202020204" pitchFamily="34" charset="0"/>
                      </a:endParaRPr>
                    </a:p>
                  </a:txBody>
                  <a:tcPr marL="85223" marR="85223" marT="11836" marB="0"/>
                </a:tc>
                <a:extLst>
                  <a:ext uri="{0D108BD9-81ED-4DB2-BD59-A6C34878D82A}">
                    <a16:rowId xmlns:a16="http://schemas.microsoft.com/office/drawing/2014/main" val="1706754816"/>
                  </a:ext>
                </a:extLst>
              </a:tr>
            </a:tbl>
          </a:graphicData>
        </a:graphic>
      </p:graphicFrame>
    </p:spTree>
    <p:extLst>
      <p:ext uri="{BB962C8B-B14F-4D97-AF65-F5344CB8AC3E}">
        <p14:creationId xmlns:p14="http://schemas.microsoft.com/office/powerpoint/2010/main" val="4150929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he End' typed on a typewriter">
            <a:extLst>
              <a:ext uri="{FF2B5EF4-FFF2-40B4-BE49-F238E27FC236}">
                <a16:creationId xmlns:a16="http://schemas.microsoft.com/office/drawing/2014/main" id="{2D2568E9-4298-F650-37EE-031AE7B0C27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5429"/>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F6DE610F-9223-25D9-8DB0-3F4C17409C04}"/>
              </a:ext>
            </a:extLst>
          </p:cNvPr>
          <p:cNvSpPr/>
          <p:nvPr/>
        </p:nvSpPr>
        <p:spPr>
          <a:xfrm rot="20103060">
            <a:off x="142842" y="2767284"/>
            <a:ext cx="11906336" cy="1323439"/>
          </a:xfrm>
          <a:prstGeom prst="rect">
            <a:avLst/>
          </a:prstGeom>
          <a:noFill/>
        </p:spPr>
        <p:txBody>
          <a:bodyPr wrap="none" lIns="91440" tIns="45720" rIns="91440" bIns="45720">
            <a:spAutoFit/>
          </a:bodyPr>
          <a:lstStyle/>
          <a:p>
            <a:pPr algn="ctr"/>
            <a:r>
              <a:rPr lang="en-US" sz="8000" b="1" cap="none" spc="0" dirty="0">
                <a:ln w="12700" cmpd="sng">
                  <a:solidFill>
                    <a:schemeClr val="accent4"/>
                  </a:solidFill>
                  <a:prstDash val="solid"/>
                </a:ln>
                <a:solidFill>
                  <a:schemeClr val="accent1"/>
                </a:solidFill>
                <a:effectLst/>
              </a:rPr>
              <a:t>Thank you for coming along! </a:t>
            </a:r>
          </a:p>
        </p:txBody>
      </p:sp>
    </p:spTree>
    <p:extLst>
      <p:ext uri="{BB962C8B-B14F-4D97-AF65-F5344CB8AC3E}">
        <p14:creationId xmlns:p14="http://schemas.microsoft.com/office/powerpoint/2010/main" val="144884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D27CC7-42AA-AD67-7FDD-F2121EA14D26}"/>
              </a:ext>
            </a:extLst>
          </p:cNvPr>
          <p:cNvPicPr>
            <a:picLocks noChangeAspect="1"/>
          </p:cNvPicPr>
          <p:nvPr/>
        </p:nvPicPr>
        <p:blipFill>
          <a:blip r:embed="rId3">
            <a:duotone>
              <a:schemeClr val="bg2">
                <a:shade val="45000"/>
                <a:satMod val="135000"/>
              </a:schemeClr>
              <a:prstClr val="white"/>
            </a:duotone>
          </a:blip>
          <a:srcRect t="12686" b="2727"/>
          <a:stretch/>
        </p:blipFill>
        <p:spPr>
          <a:xfrm>
            <a:off x="20" y="10"/>
            <a:ext cx="12191980" cy="6857990"/>
          </a:xfrm>
          <a:prstGeom prst="rect">
            <a:avLst/>
          </a:prstGeom>
        </p:spPr>
      </p:pic>
      <p:sp>
        <p:nvSpPr>
          <p:cNvPr id="2" name="Title 1">
            <a:extLst>
              <a:ext uri="{FF2B5EF4-FFF2-40B4-BE49-F238E27FC236}">
                <a16:creationId xmlns:a16="http://schemas.microsoft.com/office/drawing/2014/main" id="{FB78249C-8CF7-082B-54A0-59C5DEBCD0F3}"/>
              </a:ext>
            </a:extLst>
          </p:cNvPr>
          <p:cNvSpPr>
            <a:spLocks noGrp="1"/>
          </p:cNvSpPr>
          <p:nvPr>
            <p:ph type="title"/>
          </p:nvPr>
        </p:nvSpPr>
        <p:spPr>
          <a:xfrm>
            <a:off x="510988" y="365125"/>
            <a:ext cx="11349317" cy="1325563"/>
          </a:xfrm>
        </p:spPr>
        <p:txBody>
          <a:bodyPr>
            <a:normAutofit fontScale="90000"/>
          </a:bodyPr>
          <a:lstStyle/>
          <a:p>
            <a:r>
              <a:rPr lang="mi-NZ" dirty="0"/>
              <a:t>Common household waste, outside and inside</a:t>
            </a:r>
            <a:endParaRPr lang="en-NZ" dirty="0"/>
          </a:p>
        </p:txBody>
      </p:sp>
      <p:graphicFrame>
        <p:nvGraphicFramePr>
          <p:cNvPr id="5" name="Content Placeholder 2">
            <a:extLst>
              <a:ext uri="{FF2B5EF4-FFF2-40B4-BE49-F238E27FC236}">
                <a16:creationId xmlns:a16="http://schemas.microsoft.com/office/drawing/2014/main" id="{774EF44F-E28F-BCC1-3957-B223A79D2943}"/>
              </a:ext>
            </a:extLst>
          </p:cNvPr>
          <p:cNvGraphicFramePr>
            <a:graphicFrameLocks noGrp="1"/>
          </p:cNvGraphicFramePr>
          <p:nvPr>
            <p:ph idx="1"/>
            <p:extLst>
              <p:ext uri="{D42A27DB-BD31-4B8C-83A1-F6EECF244321}">
                <p14:modId xmlns:p14="http://schemas.microsoft.com/office/powerpoint/2010/main" val="3158037260"/>
              </p:ext>
            </p:extLst>
          </p:nvPr>
        </p:nvGraphicFramePr>
        <p:xfrm>
          <a:off x="676275" y="2011363"/>
          <a:ext cx="10753725" cy="3767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827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aste Management and Minimisation Plan | Let's Talk Queenstown Lakes  District Council">
            <a:extLst>
              <a:ext uri="{FF2B5EF4-FFF2-40B4-BE49-F238E27FC236}">
                <a16:creationId xmlns:a16="http://schemas.microsoft.com/office/drawing/2014/main" id="{C28856E6-3CFD-AB4D-A78B-8D6C43885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12689631" cy="71379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0AADDE7C-8CF4-7D0D-8BC7-B041A9A9D0C1}"/>
                  </a:ext>
                </a:extLst>
              </p14:cNvPr>
              <p14:cNvContentPartPr/>
              <p14:nvPr/>
            </p14:nvContentPartPr>
            <p14:xfrm>
              <a:off x="322728" y="2844063"/>
              <a:ext cx="6024283" cy="1956960"/>
            </p14:xfrm>
          </p:contentPart>
        </mc:Choice>
        <mc:Fallback xmlns="">
          <p:pic>
            <p:nvPicPr>
              <p:cNvPr id="7" name="Ink 6">
                <a:extLst>
                  <a:ext uri="{FF2B5EF4-FFF2-40B4-BE49-F238E27FC236}">
                    <a16:creationId xmlns:a16="http://schemas.microsoft.com/office/drawing/2014/main" id="{0AADDE7C-8CF4-7D0D-8BC7-B041A9A9D0C1}"/>
                  </a:ext>
                </a:extLst>
              </p:cNvPr>
              <p:cNvPicPr/>
              <p:nvPr/>
            </p:nvPicPr>
            <p:blipFill>
              <a:blip r:embed="rId5"/>
              <a:stretch>
                <a:fillRect/>
              </a:stretch>
            </p:blipFill>
            <p:spPr>
              <a:xfrm>
                <a:off x="259728" y="2781063"/>
                <a:ext cx="6149924" cy="2082600"/>
              </a:xfrm>
              <a:prstGeom prst="rect">
                <a:avLst/>
              </a:prstGeom>
            </p:spPr>
          </p:pic>
        </mc:Fallback>
      </mc:AlternateContent>
    </p:spTree>
    <p:extLst>
      <p:ext uri="{BB962C8B-B14F-4D97-AF65-F5344CB8AC3E}">
        <p14:creationId xmlns:p14="http://schemas.microsoft.com/office/powerpoint/2010/main" val="2391170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D873B6-914C-F4BF-9192-C641B9AEBB0E}"/>
              </a:ext>
            </a:extLst>
          </p:cNvPr>
          <p:cNvPicPr>
            <a:picLocks noChangeAspect="1"/>
          </p:cNvPicPr>
          <p:nvPr/>
        </p:nvPicPr>
        <p:blipFill>
          <a:blip r:embed="rId3"/>
          <a:srcRect r="7208" b="-1"/>
          <a:stretch/>
        </p:blipFill>
        <p:spPr>
          <a:xfrm>
            <a:off x="684575" y="685800"/>
            <a:ext cx="10821625" cy="5486400"/>
          </a:xfrm>
          <a:prstGeom prst="rect">
            <a:avLst/>
          </a:prstGeom>
        </p:spPr>
      </p:pic>
      <p:sp>
        <p:nvSpPr>
          <p:cNvPr id="3" name="TextBox 2">
            <a:extLst>
              <a:ext uri="{FF2B5EF4-FFF2-40B4-BE49-F238E27FC236}">
                <a16:creationId xmlns:a16="http://schemas.microsoft.com/office/drawing/2014/main" id="{A0061973-8036-3391-3AFC-E1BE49C04F0E}"/>
              </a:ext>
            </a:extLst>
          </p:cNvPr>
          <p:cNvSpPr txBox="1"/>
          <p:nvPr/>
        </p:nvSpPr>
        <p:spPr>
          <a:xfrm>
            <a:off x="109016" y="39469"/>
            <a:ext cx="5832231" cy="646331"/>
          </a:xfrm>
          <a:prstGeom prst="rect">
            <a:avLst/>
          </a:prstGeom>
          <a:noFill/>
        </p:spPr>
        <p:txBody>
          <a:bodyPr wrap="square" rtlCol="0">
            <a:spAutoFit/>
          </a:bodyPr>
          <a:lstStyle/>
          <a:p>
            <a:r>
              <a:rPr lang="mi-NZ" sz="3600" b="1" dirty="0">
                <a:solidFill>
                  <a:srgbClr val="FF0000"/>
                </a:solidFill>
              </a:rPr>
              <a:t>Whiteware &amp; appliances</a:t>
            </a:r>
            <a:endParaRPr lang="en-NZ" sz="3600" b="1" dirty="0">
              <a:solidFill>
                <a:srgbClr val="FF0000"/>
              </a:solidFill>
            </a:endParaRPr>
          </a:p>
        </p:txBody>
      </p:sp>
      <p:sp>
        <p:nvSpPr>
          <p:cNvPr id="4" name="TextBox 3">
            <a:extLst>
              <a:ext uri="{FF2B5EF4-FFF2-40B4-BE49-F238E27FC236}">
                <a16:creationId xmlns:a16="http://schemas.microsoft.com/office/drawing/2014/main" id="{2A3D4EF3-5895-5611-2DD7-947FEC6818E5}"/>
              </a:ext>
            </a:extLst>
          </p:cNvPr>
          <p:cNvSpPr txBox="1"/>
          <p:nvPr/>
        </p:nvSpPr>
        <p:spPr>
          <a:xfrm>
            <a:off x="109016" y="6189583"/>
            <a:ext cx="2888581" cy="646331"/>
          </a:xfrm>
          <a:prstGeom prst="rect">
            <a:avLst/>
          </a:prstGeom>
          <a:noFill/>
        </p:spPr>
        <p:txBody>
          <a:bodyPr wrap="square" rtlCol="0">
            <a:spAutoFit/>
          </a:bodyPr>
          <a:lstStyle/>
          <a:p>
            <a:r>
              <a:rPr lang="mi-NZ" sz="3600" b="1" dirty="0">
                <a:solidFill>
                  <a:srgbClr val="FF0000"/>
                </a:solidFill>
              </a:rPr>
              <a:t>Mattresses </a:t>
            </a:r>
            <a:endParaRPr lang="en-NZ" sz="3600" b="1" dirty="0">
              <a:solidFill>
                <a:srgbClr val="FF0000"/>
              </a:solidFill>
            </a:endParaRPr>
          </a:p>
        </p:txBody>
      </p:sp>
      <p:sp>
        <p:nvSpPr>
          <p:cNvPr id="5" name="TextBox 4">
            <a:extLst>
              <a:ext uri="{FF2B5EF4-FFF2-40B4-BE49-F238E27FC236}">
                <a16:creationId xmlns:a16="http://schemas.microsoft.com/office/drawing/2014/main" id="{E43D20CA-D26C-FE5E-BAE9-018719B27D86}"/>
              </a:ext>
            </a:extLst>
          </p:cNvPr>
          <p:cNvSpPr txBox="1"/>
          <p:nvPr/>
        </p:nvSpPr>
        <p:spPr>
          <a:xfrm>
            <a:off x="9393693" y="62915"/>
            <a:ext cx="2907323" cy="646331"/>
          </a:xfrm>
          <a:prstGeom prst="rect">
            <a:avLst/>
          </a:prstGeom>
          <a:noFill/>
        </p:spPr>
        <p:txBody>
          <a:bodyPr wrap="square" rtlCol="0">
            <a:spAutoFit/>
          </a:bodyPr>
          <a:lstStyle/>
          <a:p>
            <a:r>
              <a:rPr lang="mi-NZ" sz="3600" b="1" dirty="0">
                <a:solidFill>
                  <a:srgbClr val="FF0000"/>
                </a:solidFill>
              </a:rPr>
              <a:t>Scrap metal</a:t>
            </a:r>
            <a:endParaRPr lang="en-NZ" sz="3600" b="1" dirty="0">
              <a:solidFill>
                <a:srgbClr val="FF0000"/>
              </a:solidFill>
            </a:endParaRPr>
          </a:p>
        </p:txBody>
      </p:sp>
      <p:sp>
        <p:nvSpPr>
          <p:cNvPr id="6" name="TextBox 5">
            <a:extLst>
              <a:ext uri="{FF2B5EF4-FFF2-40B4-BE49-F238E27FC236}">
                <a16:creationId xmlns:a16="http://schemas.microsoft.com/office/drawing/2014/main" id="{54BF1324-7FB9-F20D-7B41-F1694CF7CAA8}"/>
              </a:ext>
            </a:extLst>
          </p:cNvPr>
          <p:cNvSpPr txBox="1"/>
          <p:nvPr/>
        </p:nvSpPr>
        <p:spPr>
          <a:xfrm>
            <a:off x="5439509" y="6189583"/>
            <a:ext cx="6643476" cy="646331"/>
          </a:xfrm>
          <a:prstGeom prst="rect">
            <a:avLst/>
          </a:prstGeom>
          <a:noFill/>
        </p:spPr>
        <p:txBody>
          <a:bodyPr wrap="square" rtlCol="0">
            <a:spAutoFit/>
          </a:bodyPr>
          <a:lstStyle/>
          <a:p>
            <a:r>
              <a:rPr lang="mi-NZ" sz="3600" b="1" dirty="0">
                <a:solidFill>
                  <a:srgbClr val="FF0000"/>
                </a:solidFill>
              </a:rPr>
              <a:t>Timber and building materials </a:t>
            </a:r>
            <a:endParaRPr lang="en-NZ" sz="3600" b="1" dirty="0">
              <a:solidFill>
                <a:srgbClr val="FF0000"/>
              </a:solidFill>
            </a:endParaRPr>
          </a:p>
        </p:txBody>
      </p:sp>
      <p:sp>
        <p:nvSpPr>
          <p:cNvPr id="8" name="TextBox 7">
            <a:extLst>
              <a:ext uri="{FF2B5EF4-FFF2-40B4-BE49-F238E27FC236}">
                <a16:creationId xmlns:a16="http://schemas.microsoft.com/office/drawing/2014/main" id="{CCE7ABB7-B08E-5931-4109-7D13C13BF44D}"/>
              </a:ext>
            </a:extLst>
          </p:cNvPr>
          <p:cNvSpPr txBox="1"/>
          <p:nvPr/>
        </p:nvSpPr>
        <p:spPr>
          <a:xfrm>
            <a:off x="6501624" y="-6063"/>
            <a:ext cx="2564999" cy="646331"/>
          </a:xfrm>
          <a:prstGeom prst="rect">
            <a:avLst/>
          </a:prstGeom>
          <a:noFill/>
        </p:spPr>
        <p:txBody>
          <a:bodyPr wrap="square" rtlCol="0">
            <a:spAutoFit/>
          </a:bodyPr>
          <a:lstStyle/>
          <a:p>
            <a:r>
              <a:rPr lang="mi-NZ" sz="3600" b="1" dirty="0">
                <a:solidFill>
                  <a:srgbClr val="FF0000"/>
                </a:solidFill>
              </a:rPr>
              <a:t>Tires </a:t>
            </a:r>
            <a:endParaRPr lang="en-NZ" sz="3600" b="1" dirty="0">
              <a:solidFill>
                <a:srgbClr val="FF0000"/>
              </a:solidFill>
            </a:endParaRPr>
          </a:p>
        </p:txBody>
      </p:sp>
    </p:spTree>
    <p:extLst>
      <p:ext uri="{BB962C8B-B14F-4D97-AF65-F5344CB8AC3E}">
        <p14:creationId xmlns:p14="http://schemas.microsoft.com/office/powerpoint/2010/main" val="212118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D98CB-8EE6-EAAA-6EB0-ADC255610059}"/>
              </a:ext>
            </a:extLst>
          </p:cNvPr>
          <p:cNvSpPr>
            <a:spLocks noGrp="1"/>
          </p:cNvSpPr>
          <p:nvPr>
            <p:ph type="title"/>
          </p:nvPr>
        </p:nvSpPr>
        <p:spPr>
          <a:xfrm>
            <a:off x="479394" y="940171"/>
            <a:ext cx="3939688" cy="5583126"/>
          </a:xfrm>
        </p:spPr>
        <p:txBody>
          <a:bodyPr>
            <a:normAutofit/>
          </a:bodyPr>
          <a:lstStyle/>
          <a:p>
            <a:pPr algn="r"/>
            <a:r>
              <a:rPr lang="mi-NZ" sz="6200" dirty="0"/>
              <a:t>Impact of whiteware and appliances</a:t>
            </a:r>
            <a:br>
              <a:rPr lang="mi-NZ" sz="6200" dirty="0"/>
            </a:br>
            <a:r>
              <a:rPr lang="mi-NZ" sz="6200" dirty="0"/>
              <a:t>left on whenua</a:t>
            </a:r>
            <a:endParaRPr lang="en-NZ" sz="6200" dirty="0"/>
          </a:p>
        </p:txBody>
      </p:sp>
      <p:graphicFrame>
        <p:nvGraphicFramePr>
          <p:cNvPr id="12" name="Content Placeholder 2">
            <a:extLst>
              <a:ext uri="{FF2B5EF4-FFF2-40B4-BE49-F238E27FC236}">
                <a16:creationId xmlns:a16="http://schemas.microsoft.com/office/drawing/2014/main" id="{749169D7-665A-D88F-C620-F4B51D9B7885}"/>
              </a:ext>
            </a:extLst>
          </p:cNvPr>
          <p:cNvGraphicFramePr>
            <a:graphicFrameLocks noGrp="1"/>
          </p:cNvGraphicFramePr>
          <p:nvPr>
            <p:ph idx="1"/>
            <p:extLst>
              <p:ext uri="{D42A27DB-BD31-4B8C-83A1-F6EECF244321}">
                <p14:modId xmlns:p14="http://schemas.microsoft.com/office/powerpoint/2010/main" val="4101881021"/>
              </p:ext>
            </p:extLst>
          </p:nvPr>
        </p:nvGraphicFramePr>
        <p:xfrm>
          <a:off x="4898476" y="0"/>
          <a:ext cx="6596837" cy="684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4698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8A616-6EE5-8167-254E-5861857F8206}"/>
              </a:ext>
            </a:extLst>
          </p:cNvPr>
          <p:cNvSpPr>
            <a:spLocks noGrp="1"/>
          </p:cNvSpPr>
          <p:nvPr>
            <p:ph type="title"/>
          </p:nvPr>
        </p:nvSpPr>
        <p:spPr>
          <a:xfrm>
            <a:off x="479394" y="1070800"/>
            <a:ext cx="3939688" cy="5583126"/>
          </a:xfrm>
        </p:spPr>
        <p:txBody>
          <a:bodyPr>
            <a:normAutofit/>
          </a:bodyPr>
          <a:lstStyle/>
          <a:p>
            <a:pPr algn="r"/>
            <a:r>
              <a:rPr lang="mi-NZ" sz="8000" dirty="0"/>
              <a:t>Impact of tires left on whenua </a:t>
            </a:r>
            <a:endParaRPr lang="en-NZ" sz="8000" dirty="0"/>
          </a:p>
        </p:txBody>
      </p:sp>
      <p:graphicFrame>
        <p:nvGraphicFramePr>
          <p:cNvPr id="5" name="Content Placeholder 2">
            <a:extLst>
              <a:ext uri="{FF2B5EF4-FFF2-40B4-BE49-F238E27FC236}">
                <a16:creationId xmlns:a16="http://schemas.microsoft.com/office/drawing/2014/main" id="{88005227-1EDB-9A15-AEDF-8D57D2FE26FF}"/>
              </a:ext>
            </a:extLst>
          </p:cNvPr>
          <p:cNvGraphicFramePr>
            <a:graphicFrameLocks noGrp="1"/>
          </p:cNvGraphicFramePr>
          <p:nvPr>
            <p:ph idx="1"/>
            <p:extLst>
              <p:ext uri="{D42A27DB-BD31-4B8C-83A1-F6EECF244321}">
                <p14:modId xmlns:p14="http://schemas.microsoft.com/office/powerpoint/2010/main" val="1977232574"/>
              </p:ext>
            </p:extLst>
          </p:nvPr>
        </p:nvGraphicFramePr>
        <p:xfrm>
          <a:off x="4877342" y="-11242"/>
          <a:ext cx="712182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A885C322-5D5D-1F4F-F93C-58191BECB555}"/>
              </a:ext>
            </a:extLst>
          </p:cNvPr>
          <p:cNvPicPr>
            <a:picLocks noChangeAspect="1"/>
          </p:cNvPicPr>
          <p:nvPr/>
        </p:nvPicPr>
        <p:blipFill>
          <a:blip r:embed="rId8"/>
          <a:stretch>
            <a:fillRect/>
          </a:stretch>
        </p:blipFill>
        <p:spPr>
          <a:xfrm>
            <a:off x="9538447" y="5626438"/>
            <a:ext cx="1526801" cy="1099297"/>
          </a:xfrm>
          <a:prstGeom prst="rect">
            <a:avLst/>
          </a:prstGeom>
        </p:spPr>
      </p:pic>
    </p:spTree>
    <p:extLst>
      <p:ext uri="{BB962C8B-B14F-4D97-AF65-F5344CB8AC3E}">
        <p14:creationId xmlns:p14="http://schemas.microsoft.com/office/powerpoint/2010/main" val="141524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AC187-2EFD-AC2C-5E2B-90B70D177D4E}"/>
              </a:ext>
            </a:extLst>
          </p:cNvPr>
          <p:cNvPicPr>
            <a:picLocks noChangeAspect="1"/>
          </p:cNvPicPr>
          <p:nvPr/>
        </p:nvPicPr>
        <p:blipFill>
          <a:blip r:embed="rId3">
            <a:duotone>
              <a:schemeClr val="bg2">
                <a:shade val="45000"/>
                <a:satMod val="135000"/>
              </a:schemeClr>
              <a:prstClr val="white"/>
            </a:duotone>
          </a:blip>
          <a:srcRect t="5055" b="10675"/>
          <a:stretch/>
        </p:blipFill>
        <p:spPr>
          <a:xfrm>
            <a:off x="20" y="10"/>
            <a:ext cx="12191980" cy="6857990"/>
          </a:xfrm>
          <a:prstGeom prst="rect">
            <a:avLst/>
          </a:prstGeom>
        </p:spPr>
      </p:pic>
      <p:sp>
        <p:nvSpPr>
          <p:cNvPr id="2" name="Title 1">
            <a:extLst>
              <a:ext uri="{FF2B5EF4-FFF2-40B4-BE49-F238E27FC236}">
                <a16:creationId xmlns:a16="http://schemas.microsoft.com/office/drawing/2014/main" id="{5F092A04-8571-38A7-E68B-03DDED9212D6}"/>
              </a:ext>
            </a:extLst>
          </p:cNvPr>
          <p:cNvSpPr>
            <a:spLocks noGrp="1"/>
          </p:cNvSpPr>
          <p:nvPr>
            <p:ph type="title"/>
          </p:nvPr>
        </p:nvSpPr>
        <p:spPr/>
        <p:txBody>
          <a:bodyPr>
            <a:normAutofit/>
          </a:bodyPr>
          <a:lstStyle/>
          <a:p>
            <a:r>
              <a:rPr lang="mi-NZ" dirty="0"/>
              <a:t>What to do with old tires &amp; whiteware</a:t>
            </a:r>
            <a:endParaRPr lang="en-NZ" dirty="0"/>
          </a:p>
        </p:txBody>
      </p:sp>
      <p:graphicFrame>
        <p:nvGraphicFramePr>
          <p:cNvPr id="5" name="Content Placeholder 2">
            <a:extLst>
              <a:ext uri="{FF2B5EF4-FFF2-40B4-BE49-F238E27FC236}">
                <a16:creationId xmlns:a16="http://schemas.microsoft.com/office/drawing/2014/main" id="{4D224F34-68D3-098B-99C8-D73ED993E1A8}"/>
              </a:ext>
            </a:extLst>
          </p:cNvPr>
          <p:cNvGraphicFramePr>
            <a:graphicFrameLocks noGrp="1"/>
          </p:cNvGraphicFramePr>
          <p:nvPr>
            <p:ph idx="1"/>
            <p:extLst>
              <p:ext uri="{D42A27DB-BD31-4B8C-83A1-F6EECF244321}">
                <p14:modId xmlns:p14="http://schemas.microsoft.com/office/powerpoint/2010/main" val="3745605296"/>
              </p:ext>
            </p:extLst>
          </p:nvPr>
        </p:nvGraphicFramePr>
        <p:xfrm>
          <a:off x="676275" y="2011363"/>
          <a:ext cx="10753725" cy="3767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5795801"/>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TM03457491[[fn=Metropolitan]]</Template>
  <TotalTime>1338</TotalTime>
  <Words>4430</Words>
  <Application>Microsoft Office PowerPoint</Application>
  <PresentationFormat>Widescreen</PresentationFormat>
  <Paragraphs>291</Paragraphs>
  <Slides>34</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Avenir</vt:lpstr>
      <vt:lpstr>Calibri Light</vt:lpstr>
      <vt:lpstr>futura-pt</vt:lpstr>
      <vt:lpstr>Google Sans</vt:lpstr>
      <vt:lpstr>Montserrat</vt:lpstr>
      <vt:lpstr>Poppins</vt:lpstr>
      <vt:lpstr>Public Sans</vt:lpstr>
      <vt:lpstr>Wingdings</vt:lpstr>
      <vt:lpstr>Metropolitan</vt:lpstr>
      <vt:lpstr>Healthier Whare,  Healthier Whenua </vt:lpstr>
      <vt:lpstr>Kaupapa – sustainable household choices  </vt:lpstr>
      <vt:lpstr>PowerPoint Presentation</vt:lpstr>
      <vt:lpstr>Common household waste, outside and inside</vt:lpstr>
      <vt:lpstr>PowerPoint Presentation</vt:lpstr>
      <vt:lpstr>PowerPoint Presentation</vt:lpstr>
      <vt:lpstr>Impact of whiteware and appliances left on whenua</vt:lpstr>
      <vt:lpstr>Impact of tires left on whenua </vt:lpstr>
      <vt:lpstr>What to do with old tires &amp; whiteware</vt:lpstr>
      <vt:lpstr>Tyrewise </vt:lpstr>
      <vt:lpstr>PowerPoint Presentation</vt:lpstr>
      <vt:lpstr>This is worth something</vt:lpstr>
      <vt:lpstr>                   Scrap metal =</vt:lpstr>
      <vt:lpstr>Mattresses, building materials, timber </vt:lpstr>
      <vt:lpstr>Repurposing or Reusing</vt:lpstr>
      <vt:lpstr>Very cool local service </vt:lpstr>
      <vt:lpstr>Green waste = compost</vt:lpstr>
      <vt:lpstr>Biogenic methane</vt:lpstr>
      <vt:lpstr>Key take aways </vt:lpstr>
      <vt:lpstr>Break for kai </vt:lpstr>
      <vt:lpstr>Inside the whare</vt:lpstr>
      <vt:lpstr>What we do matters </vt:lpstr>
      <vt:lpstr>The dark side of clutter</vt:lpstr>
      <vt:lpstr>4 ways to reduce householder clutter </vt:lpstr>
      <vt:lpstr>Food waste is a waste! </vt:lpstr>
      <vt:lpstr>Ideas to reduce food waste</vt:lpstr>
      <vt:lpstr>Household recycling in Tauranga </vt:lpstr>
      <vt:lpstr>eWaste –  What resources are used to make a mobile phone? </vt:lpstr>
      <vt:lpstr>PowerPoint Presentation</vt:lpstr>
      <vt:lpstr>Key Takeaways</vt:lpstr>
      <vt:lpstr>Energy and water</vt:lpstr>
      <vt:lpstr>If we can all go from this to this...we all win</vt:lpstr>
      <vt:lpstr>What’s in the resource bag?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Phil Gregg</dc:creator>
  <cp:lastModifiedBy>Phil Gregg</cp:lastModifiedBy>
  <cp:revision>24</cp:revision>
  <dcterms:created xsi:type="dcterms:W3CDTF">2025-04-02T03:07:37Z</dcterms:created>
  <dcterms:modified xsi:type="dcterms:W3CDTF">2025-04-29T01:56:37Z</dcterms:modified>
</cp:coreProperties>
</file>